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841" r:id="rId4"/>
    <p:sldMasterId id="2147483825" r:id="rId5"/>
    <p:sldMasterId id="2147483848" r:id="rId6"/>
    <p:sldMasterId id="2147483867" r:id="rId7"/>
  </p:sldMasterIdLst>
  <p:notesMasterIdLst>
    <p:notesMasterId r:id="rId50"/>
  </p:notesMasterIdLst>
  <p:handoutMasterIdLst>
    <p:handoutMasterId r:id="rId51"/>
  </p:handoutMasterIdLst>
  <p:sldIdLst>
    <p:sldId id="257" r:id="rId8"/>
    <p:sldId id="258" r:id="rId9"/>
    <p:sldId id="259" r:id="rId10"/>
    <p:sldId id="260" r:id="rId11"/>
    <p:sldId id="271" r:id="rId12"/>
    <p:sldId id="272" r:id="rId13"/>
    <p:sldId id="308" r:id="rId14"/>
    <p:sldId id="275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277" r:id="rId23"/>
    <p:sldId id="279" r:id="rId24"/>
    <p:sldId id="280" r:id="rId25"/>
    <p:sldId id="281" r:id="rId26"/>
    <p:sldId id="282" r:id="rId27"/>
    <p:sldId id="283" r:id="rId28"/>
    <p:sldId id="286" r:id="rId29"/>
    <p:sldId id="287" r:id="rId30"/>
    <p:sldId id="317" r:id="rId31"/>
    <p:sldId id="290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7" r:id="rId43"/>
    <p:sldId id="318" r:id="rId44"/>
    <p:sldId id="304" r:id="rId45"/>
    <p:sldId id="265" r:id="rId46"/>
    <p:sldId id="267" r:id="rId47"/>
    <p:sldId id="269" r:id="rId48"/>
    <p:sldId id="270" r:id="rId49"/>
  </p:sldIdLst>
  <p:sldSz cx="12192000" cy="6858000"/>
  <p:notesSz cx="7010400" cy="9296400"/>
  <p:embeddedFontLst>
    <p:embeddedFont>
      <p:font typeface="Cambria" panose="02040503050406030204" pitchFamily="18" charset="0"/>
      <p:regular r:id="rId52"/>
      <p:bold r:id="rId53"/>
      <p:italic r:id="rId54"/>
      <p:boldItalic r:id="rId55"/>
    </p:embeddedFont>
    <p:embeddedFont>
      <p:font typeface="Microsoft YaHei" panose="020B0503020204020204" pitchFamily="34" charset="-122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icrosoft YaHei" panose="020B0503020204020204" pitchFamily="34" charset="-122"/>
      <p:regular r:id="rId56"/>
      <p:bold r:id="rId57"/>
    </p:embeddedFont>
    <p:embeddedFont>
      <p:font typeface="方正兰亭黑简体" panose="02000000000000000000" pitchFamily="2" charset="-122"/>
      <p:regular r:id="rId62"/>
    </p:embeddedFont>
    <p:embeddedFont>
      <p:font typeface="SimSun" panose="02010600030101010101" pitchFamily="2" charset="-122"/>
      <p:regular r:id="rId63"/>
    </p:embeddedFont>
    <p:embeddedFont>
      <p:font typeface="Huawei Sans" panose="020C0503030203020204" pitchFamily="34" charset="0"/>
      <p:regular r:id="rId64"/>
      <p:bold r:id="rId65"/>
    </p:embeddedFont>
    <p:embeddedFont>
      <p:font typeface="FZLanTingHeiS-R-GB" panose="02000000000000000000" pitchFamily="2" charset="-122"/>
      <p:regular r:id="rId66"/>
    </p:embeddedFont>
    <p:embeddedFont>
      <p:font typeface="Arial Unicode MS" panose="020B0604020202020204" pitchFamily="34" charset="-128"/>
      <p:regular r:id="rId67"/>
    </p:embeddedFont>
  </p:embeddedFontLst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EBEBEB"/>
    <a:srgbClr val="151515"/>
    <a:srgbClr val="C7000B"/>
    <a:srgbClr val="575756"/>
    <a:srgbClr val="FFFFFF"/>
    <a:srgbClr val="DD4654"/>
    <a:srgbClr val="F3D2D5"/>
    <a:srgbClr val="E6A8AD"/>
    <a:srgbClr val="E57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639" autoAdjust="0"/>
  </p:normalViewPr>
  <p:slideViewPr>
    <p:cSldViewPr snapToGrid="0" snapToObjects="1">
      <p:cViewPr varScale="1">
        <p:scale>
          <a:sx n="69" d="100"/>
          <a:sy n="69" d="100"/>
        </p:scale>
        <p:origin x="60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2832" y="72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10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6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  <a:t>11/29/2020</a:t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  <a:t>‹#›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Edit Master text styles</a:t>
            </a:r>
          </a:p>
          <a:p>
            <a:pPr marL="540000" marR="0" lvl="1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▫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Second level</a:t>
            </a:r>
          </a:p>
          <a:p>
            <a:pPr marL="900000" marR="0" lvl="2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Char char="▪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Third level</a:t>
            </a:r>
          </a:p>
          <a:p>
            <a:pPr marL="1260000" marR="0" lvl="3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−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Fourth level</a:t>
            </a:r>
          </a:p>
          <a:p>
            <a:pPr marL="1620000" marR="0" lvl="4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~"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Fifth level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marR="0" indent="-180000" algn="l" defTabSz="1219304" rtl="0" eaLnBrk="1" fontAlgn="ctr" latinLnBrk="0" hangingPunct="1">
      <a:lnSpc>
        <a:spcPct val="125000"/>
      </a:lnSpc>
      <a:spcBef>
        <a:spcPts val="0"/>
      </a:spcBef>
      <a:spcAft>
        <a:spcPts val="600"/>
      </a:spcAft>
      <a:buClrTx/>
      <a:buSzTx/>
      <a:buFont typeface="Huawei Sans" panose="020C0503030203020204" pitchFamily="34" charset="0"/>
      <a:buChar char="•"/>
      <a:tabLst/>
      <a:defRPr lang="en-US" sz="16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40000" marR="0" indent="-180000" algn="l" defTabSz="1219304" rtl="0" eaLnBrk="1" fontAlgn="ctr" latinLnBrk="0" hangingPunct="1">
      <a:lnSpc>
        <a:spcPct val="125000"/>
      </a:lnSpc>
      <a:spcBef>
        <a:spcPts val="0"/>
      </a:spcBef>
      <a:spcAft>
        <a:spcPts val="600"/>
      </a:spcAft>
      <a:buClrTx/>
      <a:buSzTx/>
      <a:buFont typeface="Huawei Sans" panose="020C0503030203020204" pitchFamily="34" charset="0"/>
      <a:buChar char="▫"/>
      <a:tabLst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900000" marR="0" indent="-180000" algn="l" defTabSz="1219304" rtl="0" eaLnBrk="1" fontAlgn="ctr" latinLnBrk="0" hangingPunct="1">
      <a:lnSpc>
        <a:spcPct val="125000"/>
      </a:lnSpc>
      <a:spcBef>
        <a:spcPts val="0"/>
      </a:spcBef>
      <a:spcAft>
        <a:spcPts val="600"/>
      </a:spcAft>
      <a:buClrTx/>
      <a:buSzTx/>
      <a:buFont typeface="微软雅黑" panose="020B0503020204020204" pitchFamily="34" charset="-122"/>
      <a:buChar char="▪"/>
      <a:tabLst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60000" marR="0" indent="-180000" algn="l" defTabSz="1219304" rtl="0" eaLnBrk="1" fontAlgn="ctr" latinLnBrk="0" hangingPunct="1">
      <a:lnSpc>
        <a:spcPct val="125000"/>
      </a:lnSpc>
      <a:spcBef>
        <a:spcPts val="0"/>
      </a:spcBef>
      <a:spcAft>
        <a:spcPts val="600"/>
      </a:spcAft>
      <a:buClrTx/>
      <a:buSzTx/>
      <a:buFont typeface="Huawei Sans" panose="020C0503030203020204" pitchFamily="34" charset="0"/>
      <a:buChar char="−"/>
      <a:tabLst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20000" marR="0" indent="-180000" algn="l" defTabSz="1219304" rtl="0" eaLnBrk="1" fontAlgn="ctr" latinLnBrk="0" hangingPunct="1">
      <a:lnSpc>
        <a:spcPct val="125000"/>
      </a:lnSpc>
      <a:spcBef>
        <a:spcPts val="0"/>
      </a:spcBef>
      <a:spcAft>
        <a:spcPts val="600"/>
      </a:spcAft>
      <a:buClrTx/>
      <a:buSzTx/>
      <a:buFont typeface="Huawei Sans" panose="020C0503030203020204" pitchFamily="34" charset="0"/>
      <a:buChar char="~"/>
      <a:tabLst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2" orient="horz" pos="2704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2432" userDrawn="1">
          <p15:clr>
            <a:srgbClr val="F26B43"/>
          </p15:clr>
        </p15:guide>
        <p15:guide id="7" pos="461" userDrawn="1">
          <p15:clr>
            <a:srgbClr val="F26B43"/>
          </p15:clr>
        </p15:guide>
        <p15:guide id="9" pos="2207" userDrawn="1">
          <p15:clr>
            <a:srgbClr val="F26B43"/>
          </p15:clr>
        </p15:guide>
        <p15:guide id="10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幻灯片图像占位符 16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18" name="备注占位符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77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4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948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 smtClean="0"/>
              <a:t>参考答案：</a:t>
            </a:r>
            <a:endParaRPr lang="en-US" altLang="zh-CN" sz="1100" dirty="0" smtClean="0"/>
          </a:p>
          <a:p>
            <a:pPr lvl="1"/>
            <a:r>
              <a:rPr lang="en-US" altLang="zh-CN" sz="1100" dirty="0" smtClean="0"/>
              <a:t>C</a:t>
            </a:r>
          </a:p>
          <a:p>
            <a:pPr lvl="1"/>
            <a:r>
              <a:rPr lang="en-US" altLang="zh-CN" sz="1100" dirty="0" smtClean="0"/>
              <a:t>ABCD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24206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360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190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48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393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19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287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39775" y="717550"/>
            <a:ext cx="5556250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81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2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61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85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4034">
              <a:lnSpc>
                <a:spcPts val="3439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</p:spPr>
        <p:txBody>
          <a:bodyPr vert="horz" lIns="0" tIns="0" rIns="0" bIns="0" rtlCol="0">
            <a:noAutofit/>
          </a:bodyPr>
          <a:lstStyle>
            <a:lvl1pPr marL="228600" indent="-228600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9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更多信息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38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学习推荐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191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484312"/>
            <a:ext cx="1072832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16699121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047750"/>
            <a:ext cx="10728326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778272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643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2608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4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1271599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 smtClean="0">
                <a:solidFill>
                  <a:schemeClr val="tx1"/>
                </a:solidFill>
              </a:rPr>
              <a:t>Thank you.</a:t>
            </a:r>
            <a:endParaRPr lang="en-US" sz="49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3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70206"/>
              </p:ext>
            </p:extLst>
          </p:nvPr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82951008"/>
              </p:ext>
            </p:extLst>
          </p:nvPr>
        </p:nvGraphicFramePr>
        <p:xfrm>
          <a:off x="1007140" y="2920836"/>
          <a:ext cx="10177327" cy="303847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algn="l" defTabSz="1001223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i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502996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502996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502996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502996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042" y="549801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8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6170" y="549801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3619" y="549801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30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16775" y="5498016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389798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前言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0536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 smtClean="0"/>
              <a:t>学完本课程后，您将能够：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目标</a:t>
            </a:r>
            <a:endParaRPr lang="en-US" altLang="zh-CN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16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592998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本节概述和学习目标</a:t>
            </a:r>
            <a:endParaRPr lang="zh-CN" altLang="en-US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247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Huawei Sans" panose="020C0503030203020204" pitchFamily="34" charset="0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cxnSp>
        <p:nvCxnSpPr>
          <p:cNvPr id="2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思考题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67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 smtClean="0"/>
              <a:t>此版式用于每一节的小结</a:t>
            </a:r>
          </a:p>
          <a:p>
            <a:pPr lvl="1"/>
            <a:r>
              <a:rPr lang="zh-CN" altLang="en-US" dirty="0" smtClean="0"/>
              <a:t>第二</a:t>
            </a:r>
            <a:r>
              <a:rPr lang="zh-CN" altLang="en-US" dirty="0"/>
              <a:t>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本节小结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4204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本章总结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35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altLang="zh-CN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2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9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2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orient="horz" pos="1230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99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28" r:id="rId2"/>
    <p:sldLayoutId id="2147483844" r:id="rId3"/>
    <p:sldLayoutId id="2147483866" r:id="rId4"/>
    <p:sldLayoutId id="2147483846" r:id="rId5"/>
    <p:sldLayoutId id="2147483871" r:id="rId6"/>
    <p:sldLayoutId id="2147483836" r:id="rId7"/>
    <p:sldLayoutId id="2147483837" r:id="rId8"/>
    <p:sldLayoutId id="2147483838" r:id="rId9"/>
    <p:sldLayoutId id="2147483839" r:id="rId10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2" userDrawn="1">
          <p15:clr>
            <a:srgbClr val="F26B43"/>
          </p15:clr>
        </p15:guide>
        <p15:guide id="4" pos="7038" userDrawn="1">
          <p15:clr>
            <a:srgbClr val="F26B43"/>
          </p15:clr>
        </p15:guide>
        <p15:guide id="5" orient="horz" pos="2341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116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731" userDrawn="1">
          <p15:clr>
            <a:srgbClr val="F26B43"/>
          </p15:clr>
        </p15:guide>
        <p15:guide id="10" orient="horz" pos="8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34131" y="457499"/>
            <a:ext cx="10726032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484313"/>
            <a:ext cx="1072832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69" r:id="rId2"/>
    <p:sldLayoutId id="2147483862" r:id="rId3"/>
    <p:sldLayoutId id="2147483870" r:id="rId4"/>
    <p:sldLayoutId id="2147483863" r:id="rId5"/>
    <p:sldLayoutId id="2147483872" r:id="rId6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19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orient="horz" pos="3906">
          <p15:clr>
            <a:srgbClr val="F26B43"/>
          </p15:clr>
        </p15:guide>
        <p15:guide id="6" pos="3840">
          <p15:clr>
            <a:srgbClr val="F26B43"/>
          </p15:clr>
        </p15:guide>
        <p15:guide id="7" pos="461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70" name="Title Placeholder 1">
            <a:extLst>
              <a:ext uri="{FF2B5EF4-FFF2-40B4-BE49-F238E27FC236}">
                <a16:creationId xmlns:a16="http://schemas.microsoft.com/office/drawing/2014/main" xmlns="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xmlns="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 smtClean="0">
                <a:solidFill>
                  <a:srgbClr val="1D1D1B"/>
                </a:solidFill>
                <a:latin typeface="+mj-lt"/>
              </a:rPr>
              <a:t>Copyright©2020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>
            <a:extLst>
              <a:ext uri="{FF2B5EF4-FFF2-40B4-BE49-F238E27FC236}">
                <a16:creationId xmlns:a16="http://schemas.microsoft.com/office/drawing/2014/main" xmlns="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3" name="Subtitle 6">
            <a:extLst>
              <a:ext uri="{FF2B5EF4-FFF2-40B4-BE49-F238E27FC236}">
                <a16:creationId xmlns:a16="http://schemas.microsoft.com/office/drawing/2014/main" xmlns="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4998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None/>
        <a:defRPr sz="1818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662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openeuler/" TargetMode="External"/><Relationship Id="rId2" Type="http://schemas.openxmlformats.org/officeDocument/2006/relationships/hyperlink" Target="https://openeuler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rnel.org/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操作系统介绍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2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社区版本生命周期介绍</a:t>
            </a:r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9" y="1109625"/>
            <a:ext cx="10735937" cy="49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2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发行版介绍</a:t>
            </a:r>
          </a:p>
        </p:txBody>
      </p:sp>
      <p:sp>
        <p:nvSpPr>
          <p:cNvPr id="3" name="梯形 2"/>
          <p:cNvSpPr/>
          <p:nvPr/>
        </p:nvSpPr>
        <p:spPr>
          <a:xfrm flipV="1">
            <a:off x="848752" y="3800110"/>
            <a:ext cx="10494496" cy="1092545"/>
          </a:xfrm>
          <a:prstGeom prst="trapezoid">
            <a:avLst>
              <a:gd name="adj" fmla="val 2571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3" rIns="91404" bIns="457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4" name="深度欧拉 V1.0">
            <a:extLst>
              <a:ext uri="{FF2B5EF4-FFF2-40B4-BE49-F238E27FC236}">
                <a16:creationId xmlns="" xmlns:a16="http://schemas.microsoft.com/office/drawing/2014/main" id="{9977689B-E9D3-6E49-B7D7-50C1DEC43916}"/>
              </a:ext>
            </a:extLst>
          </p:cNvPr>
          <p:cNvSpPr txBox="1"/>
          <p:nvPr/>
        </p:nvSpPr>
        <p:spPr>
          <a:xfrm>
            <a:off x="7951717" y="2881542"/>
            <a:ext cx="1867049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/>
          <a:p>
            <a:pPr algn="ctr">
              <a:lnSpc>
                <a:spcPct val="90000"/>
              </a:lnSpc>
              <a:defRPr sz="4000"/>
            </a:pPr>
            <a:r>
              <a:rPr lang="zh-CN" altLang="en-US" sz="1400" b="1" dirty="0">
                <a:latin typeface="+mn-ea"/>
                <a:cs typeface="FZLanTingHeiS-R-GB"/>
                <a:sym typeface="FZLanTingHeiS-R-GB"/>
              </a:rPr>
              <a:t>统信服务器操作系统</a:t>
            </a:r>
            <a:endParaRPr lang="en-US" altLang="zh-CN" sz="1400" b="1" dirty="0">
              <a:latin typeface="+mn-ea"/>
              <a:cs typeface="FZLanTingHeiS-R-GB"/>
              <a:sym typeface="FZLanTingHeiS-R-GB"/>
            </a:endParaRPr>
          </a:p>
          <a:p>
            <a:pPr algn="ctr">
              <a:lnSpc>
                <a:spcPct val="90000"/>
              </a:lnSpc>
              <a:defRPr sz="4000"/>
            </a:pPr>
            <a:r>
              <a:rPr lang="en-US" altLang="zh-CN" sz="1400" b="1" dirty="0">
                <a:latin typeface="+mn-ea"/>
                <a:cs typeface="FZLanTingHeiS-R-GB"/>
                <a:sym typeface="FZLanTingHeiS-R-GB"/>
              </a:rPr>
              <a:t>V20</a:t>
            </a:r>
            <a:r>
              <a:rPr lang="zh-CN" altLang="en-US" sz="1400" b="1" dirty="0">
                <a:latin typeface="+mn-ea"/>
                <a:cs typeface="FZLanTingHeiS-R-GB"/>
                <a:sym typeface="FZLanTingHeiS-R-GB"/>
              </a:rPr>
              <a:t>欧拉版</a:t>
            </a:r>
            <a:endParaRPr sz="1400" b="1" dirty="0">
              <a:latin typeface="+mn-ea"/>
              <a:cs typeface="FZLanTingHeiS-R-GB"/>
              <a:sym typeface="Huawei Sans"/>
            </a:endParaRPr>
          </a:p>
        </p:txBody>
      </p:sp>
      <p:sp>
        <p:nvSpPr>
          <p:cNvPr id="5" name="中标麒麟桌面操作系统软件（ARM64版）V7.0">
            <a:extLst>
              <a:ext uri="{FF2B5EF4-FFF2-40B4-BE49-F238E27FC236}">
                <a16:creationId xmlns="" xmlns:a16="http://schemas.microsoft.com/office/drawing/2014/main" id="{E4ED6E9A-7E75-7040-9D74-4F71E9AFE41F}"/>
              </a:ext>
            </a:extLst>
          </p:cNvPr>
          <p:cNvSpPr txBox="1"/>
          <p:nvPr/>
        </p:nvSpPr>
        <p:spPr>
          <a:xfrm>
            <a:off x="2630412" y="2892104"/>
            <a:ext cx="1857432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FZLanTingHeiS-R-GB"/>
              </a:defRPr>
            </a:lvl1pPr>
          </a:lstStyle>
          <a:p>
            <a:r>
              <a:rPr lang="zh-CN" altLang="en-US" dirty="0">
                <a:latin typeface="+mn-ea"/>
                <a:ea typeface="+mn-ea"/>
              </a:rPr>
              <a:t>银河麒麟</a:t>
            </a:r>
            <a:r>
              <a:rPr lang="zh-CN" altLang="en-US" dirty="0" smtClean="0">
                <a:latin typeface="+mn-ea"/>
                <a:ea typeface="+mn-ea"/>
              </a:rPr>
              <a:t>高级</a:t>
            </a:r>
            <a:endParaRPr lang="en-US" altLang="zh-CN" dirty="0" smtClean="0">
              <a:latin typeface="+mn-ea"/>
              <a:ea typeface="+mn-ea"/>
            </a:endParaRPr>
          </a:p>
          <a:p>
            <a:r>
              <a:rPr lang="zh-CN" altLang="en-US" dirty="0" smtClean="0">
                <a:latin typeface="+mn-ea"/>
                <a:ea typeface="+mn-ea"/>
              </a:rPr>
              <a:t>服务器操作系统</a:t>
            </a:r>
            <a:r>
              <a:rPr lang="en-US" altLang="zh-CN" dirty="0">
                <a:latin typeface="+mn-ea"/>
                <a:ea typeface="+mn-ea"/>
              </a:rPr>
              <a:t>V10</a:t>
            </a:r>
          </a:p>
        </p:txBody>
      </p:sp>
      <p:sp>
        <p:nvSpPr>
          <p:cNvPr id="6" name="傲徕服务器操作系统1.0">
            <a:extLst>
              <a:ext uri="{FF2B5EF4-FFF2-40B4-BE49-F238E27FC236}">
                <a16:creationId xmlns="" xmlns:a16="http://schemas.microsoft.com/office/drawing/2014/main" id="{842C9072-A235-F848-BC9E-594DE8264C06}"/>
              </a:ext>
            </a:extLst>
          </p:cNvPr>
          <p:cNvSpPr txBox="1"/>
          <p:nvPr/>
        </p:nvSpPr>
        <p:spPr>
          <a:xfrm>
            <a:off x="4646203" y="2881627"/>
            <a:ext cx="1241877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/>
          <a:p>
            <a:pPr algn="ctr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sz="1400" b="1" dirty="0" err="1">
                <a:latin typeface="+mn-ea"/>
                <a:cs typeface="FZLanTingHeiS-R-GB"/>
              </a:rPr>
              <a:t>傲徕服务器</a:t>
            </a:r>
            <a:endParaRPr lang="en-US" sz="1400" b="1" dirty="0">
              <a:latin typeface="+mn-ea"/>
              <a:cs typeface="FZLanTingHeiS-R-GB"/>
            </a:endParaRPr>
          </a:p>
          <a:p>
            <a:pPr algn="ctr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sz="1400" b="1" dirty="0">
                <a:latin typeface="+mn-ea"/>
                <a:cs typeface="FZLanTingHeiS-R-GB"/>
              </a:rPr>
              <a:t>操作系统</a:t>
            </a:r>
            <a:r>
              <a:rPr sz="1400" b="1" dirty="0">
                <a:latin typeface="+mn-ea"/>
                <a:cs typeface="FZLanTingHeiS-R-GB"/>
                <a:sym typeface="Huawei Sans"/>
              </a:rPr>
              <a:t>1.0</a:t>
            </a:r>
          </a:p>
        </p:txBody>
      </p:sp>
      <p:sp>
        <p:nvSpPr>
          <p:cNvPr id="7" name="普华服务器操作系统V5.1(鲲鹏版）">
            <a:extLst>
              <a:ext uri="{FF2B5EF4-FFF2-40B4-BE49-F238E27FC236}">
                <a16:creationId xmlns="" xmlns:a16="http://schemas.microsoft.com/office/drawing/2014/main" id="{C6CB1F04-D79F-7846-B43D-7D74415E8902}"/>
              </a:ext>
            </a:extLst>
          </p:cNvPr>
          <p:cNvSpPr txBox="1"/>
          <p:nvPr/>
        </p:nvSpPr>
        <p:spPr>
          <a:xfrm>
            <a:off x="552963" y="2900216"/>
            <a:ext cx="2267800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/>
          <a:p>
            <a:pPr algn="ctr" defTabSz="1719529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sz="1400" b="1" kern="0" dirty="0" err="1">
                <a:latin typeface="+mn-ea"/>
                <a:sym typeface="FZLanTingHeiS-R-GB"/>
              </a:rPr>
              <a:t>普华服务器</a:t>
            </a:r>
            <a:endParaRPr lang="en-US" sz="1400" b="1" kern="0" dirty="0">
              <a:latin typeface="+mn-ea"/>
              <a:sym typeface="FZLanTingHeiS-R-GB"/>
            </a:endParaRPr>
          </a:p>
          <a:p>
            <a:pPr algn="ctr" defTabSz="1719529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sz="1400" b="1" kern="0" dirty="0">
                <a:latin typeface="+mn-ea"/>
                <a:sym typeface="FZLanTingHeiS-R-GB"/>
              </a:rPr>
              <a:t>操作系统</a:t>
            </a:r>
            <a:r>
              <a:rPr sz="1400" b="1" kern="0" dirty="0" smtClean="0">
                <a:latin typeface="+mn-ea"/>
                <a:cs typeface="Huawei Sans"/>
                <a:sym typeface="Huawei Sans"/>
              </a:rPr>
              <a:t>V5.1</a:t>
            </a:r>
            <a:r>
              <a:rPr lang="zh-CN" altLang="en-US" sz="1400" b="1" kern="0" dirty="0" smtClean="0">
                <a:latin typeface="+mn-ea"/>
                <a:sym typeface="FZLanTingHeiS-R-GB"/>
              </a:rPr>
              <a:t>（</a:t>
            </a:r>
            <a:r>
              <a:rPr sz="1400" b="1" kern="0" dirty="0" err="1" smtClean="0">
                <a:latin typeface="+mn-ea"/>
                <a:sym typeface="FZLanTingHeiS-R-GB"/>
              </a:rPr>
              <a:t>鲲鹏版</a:t>
            </a:r>
            <a:r>
              <a:rPr lang="zh-CN" altLang="en-US" sz="1400" b="1" kern="0" dirty="0" smtClean="0">
                <a:latin typeface="+mn-ea"/>
                <a:sym typeface="FZLanTingHeiS-R-GB"/>
              </a:rPr>
              <a:t>）</a:t>
            </a:r>
            <a:endParaRPr sz="1400" b="1" kern="0" dirty="0">
              <a:latin typeface="+mn-ea"/>
              <a:sym typeface="FZLanTingHeiS-R-GB"/>
            </a:endParaRPr>
          </a:p>
        </p:txBody>
      </p:sp>
      <p:sp>
        <p:nvSpPr>
          <p:cNvPr id="8" name="傲徕服务器操作系统1.0">
            <a:extLst>
              <a:ext uri="{FF2B5EF4-FFF2-40B4-BE49-F238E27FC236}">
                <a16:creationId xmlns="" xmlns:a16="http://schemas.microsoft.com/office/drawing/2014/main" id="{16F993EF-E63E-3049-A243-32122E1680B5}"/>
              </a:ext>
            </a:extLst>
          </p:cNvPr>
          <p:cNvSpPr txBox="1"/>
          <p:nvPr/>
        </p:nvSpPr>
        <p:spPr>
          <a:xfrm>
            <a:off x="6201604" y="2881627"/>
            <a:ext cx="1507976" cy="6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4396" tIns="124396" rIns="124396" bIns="124396" anchor="ctr">
            <a:spAutoFit/>
          </a:bodyPr>
          <a:lstStyle/>
          <a:p>
            <a:pPr algn="ctr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1400" b="1" dirty="0">
                <a:latin typeface="+mn-ea"/>
                <a:sym typeface="FZLanTingHeiS-R-GB"/>
              </a:rPr>
              <a:t>拓林思企业级</a:t>
            </a:r>
            <a:endParaRPr lang="en-US" altLang="zh-CN" sz="1400" b="1" dirty="0">
              <a:latin typeface="+mn-ea"/>
              <a:sym typeface="FZLanTingHeiS-R-GB"/>
            </a:endParaRPr>
          </a:p>
          <a:p>
            <a:pPr algn="ctr">
              <a:lnSpc>
                <a:spcPct val="90000"/>
              </a:lnSpc>
              <a:defRPr sz="4000" b="0"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1400" b="1" dirty="0">
                <a:latin typeface="+mn-ea"/>
                <a:sym typeface="FZLanTingHeiS-R-GB"/>
              </a:rPr>
              <a:t>服务器操作系统</a:t>
            </a:r>
            <a:endParaRPr sz="1400" b="1" dirty="0">
              <a:latin typeface="+mn-ea"/>
              <a:cs typeface="FZLanTingHeiS-R-GB"/>
              <a:sym typeface="Huawei Sans"/>
            </a:endParaRPr>
          </a:p>
        </p:txBody>
      </p:sp>
      <p:pic>
        <p:nvPicPr>
          <p:cNvPr id="9" name="图片 2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75" y="3894409"/>
            <a:ext cx="3720652" cy="937604"/>
          </a:xfrm>
          <a:prstGeom prst="rect">
            <a:avLst/>
          </a:prstGeom>
        </p:spPr>
      </p:pic>
      <p:cxnSp>
        <p:nvCxnSpPr>
          <p:cNvPr id="10" name="直线连接符 49">
            <a:extLst>
              <a:ext uri="{FF2B5EF4-FFF2-40B4-BE49-F238E27FC236}">
                <a16:creationId xmlns="" xmlns:a16="http://schemas.microsoft.com/office/drawing/2014/main" id="{9C0408AD-5510-7A43-A713-C69927163E98}"/>
              </a:ext>
            </a:extLst>
          </p:cNvPr>
          <p:cNvCxnSpPr/>
          <p:nvPr/>
        </p:nvCxnSpPr>
        <p:spPr>
          <a:xfrm>
            <a:off x="10670727" y="2766975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/>
          <p:nvPr/>
        </p:nvSpPr>
        <p:spPr>
          <a:xfrm>
            <a:off x="9875171" y="2881541"/>
            <a:ext cx="1687512" cy="639020"/>
          </a:xfrm>
          <a:prstGeom prst="rect">
            <a:avLst/>
          </a:prstGeom>
          <a:ln w="12700">
            <a:miter lim="400000"/>
          </a:ln>
        </p:spPr>
        <p:txBody>
          <a:bodyPr wrap="none" lIns="124396" tIns="124396" rIns="124396" bIns="124396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400" b="1" dirty="0">
                <a:latin typeface="+mn-ea"/>
                <a:cs typeface="FZLanTingHeiS-R-GB"/>
              </a:rPr>
              <a:t>麒麟信安</a:t>
            </a:r>
            <a:r>
              <a:rPr lang="zh-CN" altLang="en-US" sz="1400" b="1" dirty="0" smtClean="0">
                <a:latin typeface="+mn-ea"/>
                <a:cs typeface="FZLanTingHeiS-R-GB"/>
              </a:rPr>
              <a:t>操作系统</a:t>
            </a:r>
            <a:endParaRPr lang="en-US" altLang="zh-CN" sz="1400" b="1" dirty="0" smtClean="0">
              <a:latin typeface="+mn-ea"/>
              <a:cs typeface="FZLanTingHeiS-R-GB"/>
            </a:endParaRPr>
          </a:p>
          <a:p>
            <a:pPr algn="ctr">
              <a:lnSpc>
                <a:spcPct val="90000"/>
              </a:lnSpc>
            </a:pPr>
            <a:r>
              <a:rPr lang="zh-CN" altLang="en-US" sz="1400" b="1" dirty="0" smtClean="0">
                <a:latin typeface="+mn-ea"/>
                <a:cs typeface="FZLanTingHeiS-R-GB"/>
              </a:rPr>
              <a:t>（欧拉版）</a:t>
            </a:r>
            <a:r>
              <a:rPr lang="en-US" altLang="zh-CN" sz="1400" b="1" dirty="0" smtClean="0">
                <a:latin typeface="+mn-ea"/>
                <a:cs typeface="FZLanTingHeiS-R-GB"/>
              </a:rPr>
              <a:t>V3</a:t>
            </a:r>
            <a:endParaRPr lang="zh-CN" altLang="en-US" sz="1400" b="1" dirty="0">
              <a:latin typeface="+mn-ea"/>
              <a:cs typeface="FZLanTingHeiS-R-GB"/>
            </a:endParaRPr>
          </a:p>
        </p:txBody>
      </p:sp>
      <p:pic>
        <p:nvPicPr>
          <p:cNvPr id="12" name="发布的logo 统信软件+深度科技logo.ai" descr="发布的logo 统信软件+深度科技logo.ai">
            <a:extLst>
              <a:ext uri="{FF2B5EF4-FFF2-40B4-BE49-F238E27FC236}">
                <a16:creationId xmlns="" xmlns:a16="http://schemas.microsoft.com/office/drawing/2014/main" id="{4B1DB09B-20A0-3749-9A14-550E49FC3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625" r="39062" b="616"/>
          <a:stretch/>
        </p:blipFill>
        <p:spPr>
          <a:xfrm>
            <a:off x="8149975" y="1853884"/>
            <a:ext cx="1595992" cy="50005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麒麟软件公司最新logo.ai" descr="麒麟软件公司最新logo.ai">
            <a:extLst>
              <a:ext uri="{FF2B5EF4-FFF2-40B4-BE49-F238E27FC236}">
                <a16:creationId xmlns="" xmlns:a16="http://schemas.microsoft.com/office/drawing/2014/main" id="{6EB3E3C3-358E-CA44-96B1-F3698D64BF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21838" y="1848802"/>
            <a:ext cx="1000064" cy="59847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软件所logo白色.png" descr="软件所logo白色.png">
            <a:extLst>
              <a:ext uri="{FF2B5EF4-FFF2-40B4-BE49-F238E27FC236}">
                <a16:creationId xmlns="" xmlns:a16="http://schemas.microsoft.com/office/drawing/2014/main" id="{EA598671-9C64-C649-B78B-64D99EA05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236" y="1962030"/>
            <a:ext cx="1113813" cy="4747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图像" descr="图像">
            <a:extLst>
              <a:ext uri="{FF2B5EF4-FFF2-40B4-BE49-F238E27FC236}">
                <a16:creationId xmlns="" xmlns:a16="http://schemas.microsoft.com/office/drawing/2014/main" id="{13811701-52AB-4F48-AF61-D4953BEB2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069" y="1856012"/>
            <a:ext cx="1023012" cy="64622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图片 13">
            <a:extLst>
              <a:ext uri="{FF2B5EF4-FFF2-40B4-BE49-F238E27FC236}">
                <a16:creationId xmlns="" xmlns:a16="http://schemas.microsoft.com/office/drawing/2014/main" id="{E6F93B88-20DD-9B44-A682-B0E8FAE837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32" y="1667416"/>
            <a:ext cx="1213653" cy="728192"/>
          </a:xfrm>
          <a:prstGeom prst="rect">
            <a:avLst/>
          </a:prstGeom>
        </p:spPr>
      </p:pic>
      <p:cxnSp>
        <p:nvCxnSpPr>
          <p:cNvPr id="17" name="直线连接符 5">
            <a:extLst>
              <a:ext uri="{FF2B5EF4-FFF2-40B4-BE49-F238E27FC236}">
                <a16:creationId xmlns="" xmlns:a16="http://schemas.microsoft.com/office/drawing/2014/main" id="{9DC97E49-6161-5F47-AFBE-BBF833579722}"/>
              </a:ext>
            </a:extLst>
          </p:cNvPr>
          <p:cNvCxnSpPr/>
          <p:nvPr/>
        </p:nvCxnSpPr>
        <p:spPr>
          <a:xfrm>
            <a:off x="1358291" y="2763110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40">
            <a:extLst>
              <a:ext uri="{FF2B5EF4-FFF2-40B4-BE49-F238E27FC236}">
                <a16:creationId xmlns="" xmlns:a16="http://schemas.microsoft.com/office/drawing/2014/main" id="{CE0E1019-AB77-7C44-8C72-13346F3D56E6}"/>
              </a:ext>
            </a:extLst>
          </p:cNvPr>
          <p:cNvCxnSpPr/>
          <p:nvPr/>
        </p:nvCxnSpPr>
        <p:spPr>
          <a:xfrm>
            <a:off x="3333751" y="2763110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45">
            <a:extLst>
              <a:ext uri="{FF2B5EF4-FFF2-40B4-BE49-F238E27FC236}">
                <a16:creationId xmlns="" xmlns:a16="http://schemas.microsoft.com/office/drawing/2014/main" id="{784A0E28-D09A-2A4D-8768-4041447E5D11}"/>
              </a:ext>
            </a:extLst>
          </p:cNvPr>
          <p:cNvCxnSpPr/>
          <p:nvPr/>
        </p:nvCxnSpPr>
        <p:spPr>
          <a:xfrm>
            <a:off x="6860471" y="2763110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49">
            <a:extLst>
              <a:ext uri="{FF2B5EF4-FFF2-40B4-BE49-F238E27FC236}">
                <a16:creationId xmlns="" xmlns:a16="http://schemas.microsoft.com/office/drawing/2014/main" id="{9C0408AD-5510-7A43-A713-C69927163E98}"/>
              </a:ext>
            </a:extLst>
          </p:cNvPr>
          <p:cNvCxnSpPr/>
          <p:nvPr/>
        </p:nvCxnSpPr>
        <p:spPr>
          <a:xfrm>
            <a:off x="8770379" y="2763110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40">
            <a:extLst>
              <a:ext uri="{FF2B5EF4-FFF2-40B4-BE49-F238E27FC236}">
                <a16:creationId xmlns="" xmlns:a16="http://schemas.microsoft.com/office/drawing/2014/main" id="{CE0E1019-AB77-7C44-8C72-13346F3D56E6}"/>
              </a:ext>
            </a:extLst>
          </p:cNvPr>
          <p:cNvCxnSpPr/>
          <p:nvPr/>
        </p:nvCxnSpPr>
        <p:spPr>
          <a:xfrm>
            <a:off x="5104280" y="2763110"/>
            <a:ext cx="32857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71" y="1820470"/>
            <a:ext cx="1424884" cy="61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7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参与</a:t>
            </a:r>
            <a:r>
              <a:rPr lang="en-US" altLang="zh-CN" dirty="0"/>
              <a:t>openEuler</a:t>
            </a:r>
            <a:r>
              <a:rPr lang="zh-CN" altLang="en-US" dirty="0"/>
              <a:t>社区</a:t>
            </a:r>
          </a:p>
        </p:txBody>
      </p:sp>
      <p:pic>
        <p:nvPicPr>
          <p:cNvPr id="3" name="openEulers社区贡献流程插画_画板 1.png" descr="openEulers社区贡献流程插画_画板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152" y="1207575"/>
            <a:ext cx="10613695" cy="4819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153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出现的背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景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社区版本介绍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openEuler</a:t>
            </a:r>
            <a:r>
              <a:rPr lang="zh-CN" altLang="en-US" b="1" dirty="0"/>
              <a:t>平台框架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Kunpeng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处理器体系结构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架构的弱内存序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相对通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操作系统的增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强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73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openEuler</a:t>
            </a:r>
            <a:r>
              <a:rPr lang="zh-CN" altLang="en-US" dirty="0">
                <a:latin typeface="+mn-ea"/>
                <a:ea typeface="+mn-ea"/>
              </a:rPr>
              <a:t>平台框架</a:t>
            </a:r>
          </a:p>
        </p:txBody>
      </p:sp>
      <p:sp>
        <p:nvSpPr>
          <p:cNvPr id="4" name="矩形 33"/>
          <p:cNvSpPr/>
          <p:nvPr/>
        </p:nvSpPr>
        <p:spPr>
          <a:xfrm>
            <a:off x="731838" y="1602297"/>
            <a:ext cx="7559104" cy="4039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n-ea"/>
            </a:endParaRPr>
          </a:p>
        </p:txBody>
      </p:sp>
      <p:sp>
        <p:nvSpPr>
          <p:cNvPr id="5" name="矩形 34"/>
          <p:cNvSpPr/>
          <p:nvPr/>
        </p:nvSpPr>
        <p:spPr>
          <a:xfrm>
            <a:off x="855776" y="5172549"/>
            <a:ext cx="970438" cy="24328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芯片</a:t>
            </a:r>
          </a:p>
        </p:txBody>
      </p:sp>
      <p:sp>
        <p:nvSpPr>
          <p:cNvPr id="6" name="矩形 35"/>
          <p:cNvSpPr/>
          <p:nvPr/>
        </p:nvSpPr>
        <p:spPr>
          <a:xfrm>
            <a:off x="2014755" y="5268286"/>
            <a:ext cx="2179429" cy="243281"/>
          </a:xfrm>
          <a:prstGeom prst="rect">
            <a:avLst/>
          </a:prstGeom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n-ea"/>
              </a:rPr>
              <a:t>CPU</a:t>
            </a:r>
            <a:r>
              <a:rPr lang="zh-CN" altLang="en-US" sz="1200" dirty="0">
                <a:latin typeface="+mn-ea"/>
              </a:rPr>
              <a:t>：</a:t>
            </a:r>
            <a:r>
              <a:rPr lang="en-US" altLang="zh-CN" sz="1200" dirty="0">
                <a:latin typeface="+mn-ea"/>
              </a:rPr>
              <a:t>x86 ARM RISC-V</a:t>
            </a:r>
            <a:endParaRPr lang="zh-CN" altLang="en-US" sz="1200" dirty="0">
              <a:latin typeface="+mn-ea"/>
            </a:endParaRPr>
          </a:p>
        </p:txBody>
      </p:sp>
      <p:sp>
        <p:nvSpPr>
          <p:cNvPr id="7" name="矩形 36"/>
          <p:cNvSpPr/>
          <p:nvPr/>
        </p:nvSpPr>
        <p:spPr>
          <a:xfrm>
            <a:off x="4268686" y="5255233"/>
            <a:ext cx="1020660" cy="243281"/>
          </a:xfrm>
          <a:prstGeom prst="rect">
            <a:avLst/>
          </a:prstGeom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n-ea"/>
              </a:rPr>
              <a:t>GPU</a:t>
            </a:r>
            <a:endParaRPr lang="zh-CN" altLang="en-US" sz="1200" dirty="0">
              <a:latin typeface="+mn-ea"/>
            </a:endParaRPr>
          </a:p>
        </p:txBody>
      </p:sp>
      <p:sp>
        <p:nvSpPr>
          <p:cNvPr id="8" name="矩形 37"/>
          <p:cNvSpPr/>
          <p:nvPr/>
        </p:nvSpPr>
        <p:spPr>
          <a:xfrm>
            <a:off x="5397889" y="5255233"/>
            <a:ext cx="975920" cy="243281"/>
          </a:xfrm>
          <a:prstGeom prst="rect">
            <a:avLst/>
          </a:prstGeom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n-ea"/>
              </a:rPr>
              <a:t>NPU</a:t>
            </a:r>
            <a:endParaRPr lang="zh-CN" altLang="en-US" sz="1200" dirty="0">
              <a:latin typeface="+mn-ea"/>
            </a:endParaRPr>
          </a:p>
        </p:txBody>
      </p:sp>
      <p:sp>
        <p:nvSpPr>
          <p:cNvPr id="9" name="矩形 41"/>
          <p:cNvSpPr/>
          <p:nvPr/>
        </p:nvSpPr>
        <p:spPr>
          <a:xfrm>
            <a:off x="2002171" y="4261607"/>
            <a:ext cx="4371638" cy="849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n-ea"/>
            </a:endParaRPr>
          </a:p>
        </p:txBody>
      </p:sp>
      <p:sp>
        <p:nvSpPr>
          <p:cNvPr id="10" name="矩形 42"/>
          <p:cNvSpPr/>
          <p:nvPr/>
        </p:nvSpPr>
        <p:spPr>
          <a:xfrm>
            <a:off x="2080469" y="4781457"/>
            <a:ext cx="1335601" cy="2573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芯片、外设</a:t>
            </a:r>
            <a:r>
              <a:rPr lang="zh-CN" altLang="en-US" sz="1200" dirty="0" smtClean="0">
                <a:latin typeface="+mn-ea"/>
              </a:rPr>
              <a:t>驱动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1" name="矩形 43"/>
          <p:cNvSpPr/>
          <p:nvPr/>
        </p:nvSpPr>
        <p:spPr>
          <a:xfrm>
            <a:off x="3532926" y="4781457"/>
            <a:ext cx="1208015" cy="2573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文件系统</a:t>
            </a:r>
          </a:p>
        </p:txBody>
      </p:sp>
      <p:sp>
        <p:nvSpPr>
          <p:cNvPr id="12" name="矩形 44"/>
          <p:cNvSpPr/>
          <p:nvPr/>
        </p:nvSpPr>
        <p:spPr>
          <a:xfrm>
            <a:off x="4867588" y="4773337"/>
            <a:ext cx="1333849" cy="265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安全框架</a:t>
            </a:r>
          </a:p>
        </p:txBody>
      </p:sp>
      <p:sp>
        <p:nvSpPr>
          <p:cNvPr id="13" name="矩形 45"/>
          <p:cNvSpPr/>
          <p:nvPr/>
        </p:nvSpPr>
        <p:spPr>
          <a:xfrm>
            <a:off x="2080469" y="4337498"/>
            <a:ext cx="494951" cy="3573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架构</a:t>
            </a:r>
          </a:p>
        </p:txBody>
      </p:sp>
      <p:sp>
        <p:nvSpPr>
          <p:cNvPr id="14" name="矩形 46"/>
          <p:cNvSpPr/>
          <p:nvPr/>
        </p:nvSpPr>
        <p:spPr>
          <a:xfrm>
            <a:off x="2640084" y="4341084"/>
            <a:ext cx="494951" cy="3538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驱动框架</a:t>
            </a:r>
          </a:p>
        </p:txBody>
      </p:sp>
      <p:sp>
        <p:nvSpPr>
          <p:cNvPr id="15" name="矩形 47"/>
          <p:cNvSpPr/>
          <p:nvPr/>
        </p:nvSpPr>
        <p:spPr>
          <a:xfrm>
            <a:off x="3203019" y="4337871"/>
            <a:ext cx="494951" cy="3538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进程管理</a:t>
            </a:r>
          </a:p>
        </p:txBody>
      </p:sp>
      <p:sp>
        <p:nvSpPr>
          <p:cNvPr id="16" name="矩形 48"/>
          <p:cNvSpPr/>
          <p:nvPr/>
        </p:nvSpPr>
        <p:spPr>
          <a:xfrm>
            <a:off x="3773735" y="4340241"/>
            <a:ext cx="494951" cy="3538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内存管理</a:t>
            </a:r>
          </a:p>
        </p:txBody>
      </p:sp>
      <p:sp>
        <p:nvSpPr>
          <p:cNvPr id="17" name="矩形 49"/>
          <p:cNvSpPr/>
          <p:nvPr/>
        </p:nvSpPr>
        <p:spPr>
          <a:xfrm>
            <a:off x="4334309" y="4341084"/>
            <a:ext cx="682307" cy="3538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虚拟</a:t>
            </a:r>
            <a:r>
              <a:rPr lang="zh-CN" altLang="en-US" sz="1200" dirty="0" smtClean="0">
                <a:latin typeface="+mn-ea"/>
              </a:rPr>
              <a:t>化</a:t>
            </a:r>
            <a:r>
              <a:rPr lang="zh-CN" altLang="en-US" sz="1200" dirty="0">
                <a:latin typeface="+mn-ea"/>
              </a:rPr>
              <a:t>系统</a:t>
            </a:r>
          </a:p>
        </p:txBody>
      </p:sp>
      <p:sp>
        <p:nvSpPr>
          <p:cNvPr id="18" name="矩形 50"/>
          <p:cNvSpPr/>
          <p:nvPr/>
        </p:nvSpPr>
        <p:spPr>
          <a:xfrm>
            <a:off x="5071232" y="4340718"/>
            <a:ext cx="494951" cy="3538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容器</a:t>
            </a:r>
            <a:endParaRPr lang="en-US" altLang="zh-CN" sz="1200" dirty="0">
              <a:latin typeface="+mn-ea"/>
            </a:endParaRPr>
          </a:p>
          <a:p>
            <a:pPr algn="ctr"/>
            <a:r>
              <a:rPr lang="zh-CN" altLang="en-US" sz="1200" dirty="0">
                <a:latin typeface="+mn-ea"/>
              </a:rPr>
              <a:t>实施</a:t>
            </a:r>
          </a:p>
        </p:txBody>
      </p:sp>
      <p:sp>
        <p:nvSpPr>
          <p:cNvPr id="19" name="矩形 51"/>
          <p:cNvSpPr/>
          <p:nvPr/>
        </p:nvSpPr>
        <p:spPr>
          <a:xfrm>
            <a:off x="5624907" y="4340013"/>
            <a:ext cx="578798" cy="3538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KAE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矩形 52"/>
          <p:cNvSpPr/>
          <p:nvPr/>
        </p:nvSpPr>
        <p:spPr>
          <a:xfrm>
            <a:off x="855774" y="4486335"/>
            <a:ext cx="970440" cy="41971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内核</a:t>
            </a:r>
          </a:p>
        </p:txBody>
      </p:sp>
      <p:sp>
        <p:nvSpPr>
          <p:cNvPr id="21" name="矩形 53"/>
          <p:cNvSpPr/>
          <p:nvPr/>
        </p:nvSpPr>
        <p:spPr>
          <a:xfrm>
            <a:off x="2002171" y="3523376"/>
            <a:ext cx="2585053" cy="574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+mn-ea"/>
              </a:rPr>
              <a:t>虚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拟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化</a:t>
            </a:r>
            <a:endParaRPr lang="zh-CN" altLang="en-US" sz="1200" dirty="0">
              <a:latin typeface="+mn-ea"/>
            </a:endParaRPr>
          </a:p>
        </p:txBody>
      </p:sp>
      <p:sp>
        <p:nvSpPr>
          <p:cNvPr id="22" name="矩形 54"/>
          <p:cNvSpPr/>
          <p:nvPr/>
        </p:nvSpPr>
        <p:spPr>
          <a:xfrm>
            <a:off x="3232058" y="3633883"/>
            <a:ext cx="671158" cy="3538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latin typeface="+mn-ea"/>
              </a:rPr>
              <a:t>Qemu</a:t>
            </a:r>
            <a:endParaRPr lang="zh-CN" altLang="en-US" sz="1200" dirty="0">
              <a:latin typeface="+mn-ea"/>
            </a:endParaRPr>
          </a:p>
        </p:txBody>
      </p:sp>
      <p:sp>
        <p:nvSpPr>
          <p:cNvPr id="23" name="矩形 55"/>
          <p:cNvSpPr/>
          <p:nvPr/>
        </p:nvSpPr>
        <p:spPr>
          <a:xfrm>
            <a:off x="2282676" y="3635075"/>
            <a:ext cx="962334" cy="3538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+mn-ea"/>
              </a:rPr>
              <a:t>StratoVirt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矩形 56"/>
          <p:cNvSpPr/>
          <p:nvPr/>
        </p:nvSpPr>
        <p:spPr>
          <a:xfrm>
            <a:off x="3909346" y="3633883"/>
            <a:ext cx="641124" cy="3538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latin typeface="+mn-ea"/>
              </a:rPr>
              <a:t>libvirt</a:t>
            </a:r>
            <a:endParaRPr lang="zh-CN" altLang="en-US" sz="1200" dirty="0">
              <a:latin typeface="+mn-ea"/>
            </a:endParaRPr>
          </a:p>
        </p:txBody>
      </p:sp>
      <p:sp>
        <p:nvSpPr>
          <p:cNvPr id="25" name="矩形 57"/>
          <p:cNvSpPr/>
          <p:nvPr/>
        </p:nvSpPr>
        <p:spPr>
          <a:xfrm>
            <a:off x="4619029" y="3523376"/>
            <a:ext cx="1754780" cy="574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+mn-ea"/>
              </a:rPr>
              <a:t>容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器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26" name="矩形 58"/>
          <p:cNvSpPr/>
          <p:nvPr/>
        </p:nvSpPr>
        <p:spPr>
          <a:xfrm>
            <a:off x="4861157" y="3633883"/>
            <a:ext cx="580650" cy="3538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bg1"/>
                </a:solidFill>
                <a:latin typeface="+mn-ea"/>
              </a:rPr>
              <a:t>iSula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矩形 59"/>
          <p:cNvSpPr/>
          <p:nvPr/>
        </p:nvSpPr>
        <p:spPr>
          <a:xfrm>
            <a:off x="5496882" y="3633883"/>
            <a:ext cx="768936" cy="3538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latin typeface="+mn-ea"/>
              </a:rPr>
              <a:t>Docker</a:t>
            </a:r>
            <a:endParaRPr lang="zh-CN" altLang="en-US" sz="1200" dirty="0">
              <a:latin typeface="+mn-ea"/>
            </a:endParaRPr>
          </a:p>
        </p:txBody>
      </p:sp>
      <p:sp>
        <p:nvSpPr>
          <p:cNvPr id="28" name="矩形 60"/>
          <p:cNvSpPr/>
          <p:nvPr/>
        </p:nvSpPr>
        <p:spPr>
          <a:xfrm>
            <a:off x="855775" y="3523376"/>
            <a:ext cx="976739" cy="57482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虚拟</a:t>
            </a:r>
            <a:r>
              <a:rPr lang="zh-CN" altLang="en-US" sz="1200" dirty="0" smtClean="0">
                <a:latin typeface="+mn-ea"/>
              </a:rPr>
              <a:t>化及容器</a:t>
            </a:r>
            <a:endParaRPr lang="zh-CN" altLang="en-US" sz="1200" dirty="0">
              <a:latin typeface="+mn-ea"/>
            </a:endParaRPr>
          </a:p>
        </p:txBody>
      </p:sp>
      <p:sp>
        <p:nvSpPr>
          <p:cNvPr id="29" name="矩形 62"/>
          <p:cNvSpPr/>
          <p:nvPr/>
        </p:nvSpPr>
        <p:spPr>
          <a:xfrm>
            <a:off x="2002172" y="2807042"/>
            <a:ext cx="2044547" cy="574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 smtClean="0">
                <a:latin typeface="+mn-ea"/>
              </a:rPr>
              <a:t>运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行</a:t>
            </a:r>
            <a:endParaRPr lang="en-US" altLang="zh-CN" sz="1200" dirty="0" smtClean="0">
              <a:latin typeface="+mn-ea"/>
            </a:endParaRPr>
          </a:p>
          <a:p>
            <a:r>
              <a:rPr lang="zh-CN" altLang="en-US" sz="1200" dirty="0" smtClean="0">
                <a:latin typeface="+mn-ea"/>
              </a:rPr>
              <a:t>时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30" name="矩形 63"/>
          <p:cNvSpPr/>
          <p:nvPr/>
        </p:nvSpPr>
        <p:spPr>
          <a:xfrm>
            <a:off x="2282676" y="2967574"/>
            <a:ext cx="811022" cy="3538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毕昇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JDK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矩形 64"/>
          <p:cNvSpPr/>
          <p:nvPr/>
        </p:nvSpPr>
        <p:spPr>
          <a:xfrm>
            <a:off x="3184508" y="2967574"/>
            <a:ext cx="771401" cy="3538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n-ea"/>
              </a:rPr>
              <a:t>Python</a:t>
            </a:r>
            <a:endParaRPr lang="zh-CN" altLang="en-US" sz="1200" dirty="0">
              <a:latin typeface="+mn-ea"/>
            </a:endParaRPr>
          </a:p>
        </p:txBody>
      </p:sp>
      <p:sp>
        <p:nvSpPr>
          <p:cNvPr id="32" name="矩形 65"/>
          <p:cNvSpPr/>
          <p:nvPr/>
        </p:nvSpPr>
        <p:spPr>
          <a:xfrm>
            <a:off x="4121221" y="2807042"/>
            <a:ext cx="928952" cy="574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n-ea"/>
              </a:rPr>
              <a:t>加速库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33" name="矩形 66"/>
          <p:cNvSpPr/>
          <p:nvPr/>
        </p:nvSpPr>
        <p:spPr>
          <a:xfrm>
            <a:off x="5380400" y="2815068"/>
            <a:ext cx="982956" cy="574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图形库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34" name="矩形 67"/>
          <p:cNvSpPr/>
          <p:nvPr/>
        </p:nvSpPr>
        <p:spPr>
          <a:xfrm>
            <a:off x="855775" y="2815068"/>
            <a:ext cx="981695" cy="56214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运行时</a:t>
            </a:r>
            <a:r>
              <a:rPr lang="zh-CN" altLang="en-US" sz="1200" dirty="0" smtClean="0">
                <a:latin typeface="+mn-ea"/>
              </a:rPr>
              <a:t>及加速库</a:t>
            </a:r>
            <a:endParaRPr lang="zh-CN" altLang="en-US" sz="1200" dirty="0">
              <a:latin typeface="+mn-ea"/>
            </a:endParaRPr>
          </a:p>
        </p:txBody>
      </p:sp>
      <p:sp>
        <p:nvSpPr>
          <p:cNvPr id="35" name="矩形 68"/>
          <p:cNvSpPr/>
          <p:nvPr/>
        </p:nvSpPr>
        <p:spPr>
          <a:xfrm>
            <a:off x="2007911" y="2273231"/>
            <a:ext cx="437329" cy="378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n-ea"/>
              </a:rPr>
              <a:t>DB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36" name="矩形 70"/>
          <p:cNvSpPr/>
          <p:nvPr/>
        </p:nvSpPr>
        <p:spPr>
          <a:xfrm>
            <a:off x="2486511" y="2265298"/>
            <a:ext cx="575414" cy="389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n-ea"/>
              </a:rPr>
              <a:t>Web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37" name="矩形 71"/>
          <p:cNvSpPr/>
          <p:nvPr/>
        </p:nvSpPr>
        <p:spPr>
          <a:xfrm>
            <a:off x="3108335" y="2273231"/>
            <a:ext cx="576703" cy="381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资源编排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38" name="矩形 73"/>
          <p:cNvSpPr/>
          <p:nvPr/>
        </p:nvSpPr>
        <p:spPr>
          <a:xfrm>
            <a:off x="3740243" y="2273231"/>
            <a:ext cx="951035" cy="381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n-ea"/>
              </a:rPr>
              <a:t>消息中间件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39" name="矩形 74"/>
          <p:cNvSpPr/>
          <p:nvPr/>
        </p:nvSpPr>
        <p:spPr>
          <a:xfrm>
            <a:off x="4742322" y="2261938"/>
            <a:ext cx="1018614" cy="4173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n-ea"/>
              </a:rPr>
              <a:t>机密计算框架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40" name="矩形 75"/>
          <p:cNvSpPr/>
          <p:nvPr/>
        </p:nvSpPr>
        <p:spPr>
          <a:xfrm>
            <a:off x="5792741" y="2261938"/>
            <a:ext cx="606517" cy="4173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n-ea"/>
              </a:rPr>
              <a:t>桌面</a:t>
            </a:r>
            <a:endParaRPr lang="en-US" altLang="zh-CN" sz="1200" dirty="0" smtClean="0">
              <a:latin typeface="+mn-ea"/>
            </a:endParaRPr>
          </a:p>
          <a:p>
            <a:pPr algn="ctr"/>
            <a:r>
              <a:rPr lang="zh-CN" altLang="en-US" sz="1200" dirty="0" smtClean="0">
                <a:latin typeface="+mn-ea"/>
              </a:rPr>
              <a:t>系统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41" name="矩形 76"/>
          <p:cNvSpPr/>
          <p:nvPr/>
        </p:nvSpPr>
        <p:spPr>
          <a:xfrm>
            <a:off x="855776" y="2407705"/>
            <a:ext cx="970438" cy="24819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n-ea"/>
              </a:rPr>
              <a:t>应用中间件</a:t>
            </a:r>
            <a:endParaRPr lang="zh-CN" altLang="en-US" sz="1200" dirty="0">
              <a:latin typeface="+mn-ea"/>
            </a:endParaRPr>
          </a:p>
        </p:txBody>
      </p:sp>
      <p:sp>
        <p:nvSpPr>
          <p:cNvPr id="42" name="矩形 77"/>
          <p:cNvSpPr/>
          <p:nvPr/>
        </p:nvSpPr>
        <p:spPr>
          <a:xfrm>
            <a:off x="2014755" y="1894071"/>
            <a:ext cx="6130955" cy="2925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n-ea"/>
              </a:rPr>
              <a:t>应用程序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43" name="矩形 78"/>
          <p:cNvSpPr/>
          <p:nvPr/>
        </p:nvSpPr>
        <p:spPr>
          <a:xfrm>
            <a:off x="6481800" y="2363427"/>
            <a:ext cx="1663909" cy="3149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 dirty="0" smtClean="0">
              <a:latin typeface="+mn-ea"/>
            </a:endParaRPr>
          </a:p>
        </p:txBody>
      </p:sp>
      <p:sp>
        <p:nvSpPr>
          <p:cNvPr id="44" name="文本框 79"/>
          <p:cNvSpPr txBox="1"/>
          <p:nvPr/>
        </p:nvSpPr>
        <p:spPr>
          <a:xfrm>
            <a:off x="6736360" y="2395701"/>
            <a:ext cx="1140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+mn-ea"/>
              </a:rPr>
              <a:t>工具链</a:t>
            </a:r>
            <a:endParaRPr lang="zh-CN" altLang="en-US" sz="1200" dirty="0">
              <a:latin typeface="+mn-ea"/>
            </a:endParaRPr>
          </a:p>
        </p:txBody>
      </p:sp>
      <p:sp>
        <p:nvSpPr>
          <p:cNvPr id="45" name="矩形 80"/>
          <p:cNvSpPr/>
          <p:nvPr/>
        </p:nvSpPr>
        <p:spPr>
          <a:xfrm>
            <a:off x="6600249" y="2656019"/>
            <a:ext cx="1444155" cy="4562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+mn-ea"/>
              </a:rPr>
              <a:t>Compass-CI</a:t>
            </a:r>
          </a:p>
          <a:p>
            <a:pPr algn="ctr"/>
            <a:r>
              <a:rPr lang="zh-CN" altLang="en-US" sz="1200" dirty="0" smtClean="0">
                <a:latin typeface="+mn-ea"/>
              </a:rPr>
              <a:t>测试平台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46" name="矩形 81"/>
          <p:cNvSpPr/>
          <p:nvPr/>
        </p:nvSpPr>
        <p:spPr>
          <a:xfrm>
            <a:off x="6600249" y="3212963"/>
            <a:ext cx="1444155" cy="4562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+mn-ea"/>
              </a:rPr>
              <a:t>A-Tune</a:t>
            </a:r>
          </a:p>
          <a:p>
            <a:pPr algn="ctr"/>
            <a:r>
              <a:rPr lang="zh-CN" altLang="en-US" sz="1200" dirty="0" smtClean="0">
                <a:latin typeface="+mn-ea"/>
              </a:rPr>
              <a:t>自动调优工具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47" name="矩形 82"/>
          <p:cNvSpPr/>
          <p:nvPr/>
        </p:nvSpPr>
        <p:spPr>
          <a:xfrm>
            <a:off x="6605747" y="3772090"/>
            <a:ext cx="1419158" cy="4895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编译器</a:t>
            </a:r>
          </a:p>
        </p:txBody>
      </p:sp>
      <p:sp>
        <p:nvSpPr>
          <p:cNvPr id="48" name="矩形 83"/>
          <p:cNvSpPr/>
          <p:nvPr/>
        </p:nvSpPr>
        <p:spPr>
          <a:xfrm>
            <a:off x="6605747" y="4337498"/>
            <a:ext cx="1419158" cy="5373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+mn-ea"/>
              </a:rPr>
              <a:t>迁移工具</a:t>
            </a:r>
          </a:p>
        </p:txBody>
      </p:sp>
      <p:sp>
        <p:nvSpPr>
          <p:cNvPr id="49" name="矩形 84"/>
          <p:cNvSpPr/>
          <p:nvPr/>
        </p:nvSpPr>
        <p:spPr>
          <a:xfrm>
            <a:off x="6605747" y="4953253"/>
            <a:ext cx="1419158" cy="5102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+mn-ea"/>
              </a:rPr>
              <a:t>IDE</a:t>
            </a:r>
            <a:endParaRPr lang="zh-CN" altLang="en-US" sz="1200" dirty="0">
              <a:latin typeface="+mn-ea"/>
            </a:endParaRPr>
          </a:p>
        </p:txBody>
      </p:sp>
      <p:sp>
        <p:nvSpPr>
          <p:cNvPr id="50" name="文本框 85"/>
          <p:cNvSpPr txBox="1"/>
          <p:nvPr/>
        </p:nvSpPr>
        <p:spPr>
          <a:xfrm>
            <a:off x="8322747" y="1028582"/>
            <a:ext cx="3151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+mn-ea"/>
              </a:rPr>
              <a:t>释放算力：</a:t>
            </a:r>
            <a:endParaRPr lang="en-US" altLang="zh-CN" sz="1200" dirty="0" smtClean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+mn-ea"/>
              </a:rPr>
              <a:t>Kernel</a:t>
            </a:r>
            <a:r>
              <a:rPr lang="zh-CN" altLang="en-US" sz="1200" dirty="0" smtClean="0">
                <a:latin typeface="+mn-ea"/>
              </a:rPr>
              <a:t>：分预调 </a:t>
            </a:r>
            <a:r>
              <a:rPr lang="en-US" altLang="zh-CN" sz="1200" dirty="0" smtClean="0">
                <a:latin typeface="+mn-ea"/>
              </a:rPr>
              <a:t>+15%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 smtClean="0">
                <a:latin typeface="+mn-ea"/>
              </a:rPr>
              <a:t>StratoVirt</a:t>
            </a:r>
            <a:r>
              <a:rPr lang="zh-CN" altLang="en-US" sz="1200" dirty="0" smtClean="0">
                <a:latin typeface="+mn-ea"/>
              </a:rPr>
              <a:t>轻量级虚拟机：开销 </a:t>
            </a:r>
            <a:r>
              <a:rPr lang="en-US" altLang="zh-CN" sz="1200" dirty="0" smtClean="0">
                <a:latin typeface="+mn-ea"/>
              </a:rPr>
              <a:t>-80%</a:t>
            </a:r>
            <a:r>
              <a:rPr lang="zh-CN" altLang="en-US" sz="1200" dirty="0" smtClean="0">
                <a:latin typeface="+mn-ea"/>
              </a:rPr>
              <a:t>，启动速度 </a:t>
            </a:r>
            <a:r>
              <a:rPr lang="en-US" altLang="zh-CN" sz="1200" dirty="0" smtClean="0">
                <a:latin typeface="+mn-ea"/>
              </a:rPr>
              <a:t>+10</a:t>
            </a:r>
            <a:r>
              <a:rPr lang="zh-CN" altLang="en-US" sz="1200" dirty="0" smtClean="0">
                <a:latin typeface="+mn-ea"/>
              </a:rPr>
              <a:t>倍</a:t>
            </a:r>
            <a:endParaRPr lang="en-US" altLang="zh-CN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 smtClean="0">
                <a:latin typeface="+mn-ea"/>
              </a:rPr>
              <a:t>iSula</a:t>
            </a:r>
            <a:r>
              <a:rPr lang="en-US" altLang="zh-CN" sz="1200" dirty="0" smtClean="0">
                <a:latin typeface="+mn-ea"/>
              </a:rPr>
              <a:t> 2.0</a:t>
            </a:r>
            <a:r>
              <a:rPr lang="zh-CN" altLang="en-US" sz="1200" dirty="0" smtClean="0">
                <a:latin typeface="+mn-ea"/>
              </a:rPr>
              <a:t>云原生容器：空载资源消耗 </a:t>
            </a:r>
            <a:r>
              <a:rPr lang="en-US" altLang="zh-CN" sz="1200" dirty="0" smtClean="0">
                <a:latin typeface="+mn-ea"/>
              </a:rPr>
              <a:t>-68%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毕</a:t>
            </a:r>
            <a:r>
              <a:rPr lang="zh-CN" altLang="en-US" sz="1200" dirty="0" smtClean="0">
                <a:latin typeface="+mn-ea"/>
              </a:rPr>
              <a:t>昇</a:t>
            </a:r>
            <a:r>
              <a:rPr lang="en-US" altLang="zh-CN" sz="1200" dirty="0" smtClean="0">
                <a:latin typeface="+mn-ea"/>
              </a:rPr>
              <a:t>JDK</a:t>
            </a:r>
            <a:r>
              <a:rPr lang="zh-CN" altLang="en-US" sz="1200" dirty="0" smtClean="0">
                <a:latin typeface="+mn-ea"/>
              </a:rPr>
              <a:t>：</a:t>
            </a:r>
            <a:r>
              <a:rPr lang="en-US" altLang="zh-CN" sz="1200" dirty="0" err="1" smtClean="0">
                <a:latin typeface="+mn-ea"/>
              </a:rPr>
              <a:t>SpecJbb</a:t>
            </a:r>
            <a:r>
              <a:rPr lang="en-US" altLang="zh-CN" sz="1200" dirty="0" smtClean="0">
                <a:latin typeface="+mn-ea"/>
              </a:rPr>
              <a:t> +20% </a:t>
            </a:r>
            <a:endParaRPr lang="zh-CN" altLang="en-US" sz="1200" dirty="0">
              <a:latin typeface="+mn-ea"/>
            </a:endParaRPr>
          </a:p>
        </p:txBody>
      </p:sp>
      <p:sp>
        <p:nvSpPr>
          <p:cNvPr id="51" name="文本框 86"/>
          <p:cNvSpPr txBox="1"/>
          <p:nvPr/>
        </p:nvSpPr>
        <p:spPr>
          <a:xfrm>
            <a:off x="8365443" y="2906901"/>
            <a:ext cx="3108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安全可信：</a:t>
            </a:r>
            <a:endParaRPr lang="en-US" altLang="zh-CN" sz="1200" dirty="0" smtClean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+mn-ea"/>
              </a:rPr>
              <a:t>IMA </a:t>
            </a:r>
            <a:r>
              <a:rPr lang="zh-CN" altLang="en-US" sz="1200" dirty="0" smtClean="0">
                <a:latin typeface="+mn-ea"/>
              </a:rPr>
              <a:t>完整性度量架构：防止恶意篡改</a:t>
            </a:r>
            <a:endParaRPr lang="en-US" altLang="zh-CN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 smtClean="0">
                <a:latin typeface="+mn-ea"/>
              </a:rPr>
              <a:t>secGear</a:t>
            </a:r>
            <a:r>
              <a:rPr lang="en-US" altLang="zh-CN" sz="1200" dirty="0">
                <a:latin typeface="+mn-ea"/>
              </a:rPr>
              <a:t> </a:t>
            </a:r>
            <a:r>
              <a:rPr lang="zh-CN" altLang="en-US" sz="1200" dirty="0" smtClean="0">
                <a:latin typeface="+mn-ea"/>
              </a:rPr>
              <a:t>机密计算框架：多平台安全应用开发效率倍级提升</a:t>
            </a:r>
            <a:endParaRPr lang="en-US" altLang="zh-CN" sz="1200" dirty="0" smtClean="0">
              <a:latin typeface="+mn-ea"/>
            </a:endParaRPr>
          </a:p>
          <a:p>
            <a:endParaRPr lang="en-US" altLang="zh-CN" sz="1200" dirty="0" smtClean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2" name="文本框 87"/>
          <p:cNvSpPr txBox="1"/>
          <p:nvPr/>
        </p:nvSpPr>
        <p:spPr>
          <a:xfrm>
            <a:off x="8363747" y="4092578"/>
            <a:ext cx="3110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accent6"/>
                </a:solidFill>
                <a:latin typeface="+mn-ea"/>
              </a:rPr>
              <a:t>繁荣生态：</a:t>
            </a:r>
            <a:endParaRPr lang="en-US" altLang="zh-CN" sz="1200" dirty="0" smtClean="0">
              <a:solidFill>
                <a:schemeClr val="accent6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Compass-CI </a:t>
            </a:r>
            <a:r>
              <a:rPr lang="zh-CN" altLang="en-US" sz="1200" dirty="0">
                <a:latin typeface="+mn-ea"/>
              </a:rPr>
              <a:t>开源软件自动化测试平台：</a:t>
            </a:r>
            <a:r>
              <a:rPr lang="en-US" altLang="zh-CN" sz="1200" dirty="0">
                <a:latin typeface="+mn-ea"/>
              </a:rPr>
              <a:t>1000+</a:t>
            </a:r>
            <a:r>
              <a:rPr lang="zh-CN" altLang="en-US" sz="1200" dirty="0">
                <a:latin typeface="+mn-ea"/>
              </a:rPr>
              <a:t>开源软件自动化测试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A-Tune </a:t>
            </a:r>
            <a:r>
              <a:rPr lang="zh-CN" altLang="en-US" sz="1200" dirty="0">
                <a:latin typeface="+mn-ea"/>
              </a:rPr>
              <a:t>只能调优：</a:t>
            </a:r>
            <a:r>
              <a:rPr lang="en-US" altLang="zh-CN" sz="1200" dirty="0">
                <a:latin typeface="+mn-ea"/>
              </a:rPr>
              <a:t>10 </a:t>
            </a:r>
            <a:r>
              <a:rPr lang="zh-CN" altLang="en-US" sz="1200" dirty="0">
                <a:latin typeface="+mn-ea"/>
              </a:rPr>
              <a:t>大类场景，</a:t>
            </a:r>
            <a:r>
              <a:rPr lang="en-US" altLang="zh-CN" sz="1200" dirty="0">
                <a:latin typeface="+mn-ea"/>
              </a:rPr>
              <a:t>20+</a:t>
            </a:r>
            <a:r>
              <a:rPr lang="zh-CN" altLang="en-US" sz="1200" dirty="0">
                <a:latin typeface="+mn-ea"/>
              </a:rPr>
              <a:t>款应用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</a:rPr>
              <a:t>UKUI </a:t>
            </a:r>
            <a:r>
              <a:rPr lang="zh-CN" altLang="en-US" sz="1200" dirty="0">
                <a:latin typeface="+mn-ea"/>
              </a:rPr>
              <a:t>桌面：轻量级</a:t>
            </a:r>
            <a:r>
              <a:rPr lang="en-US" altLang="zh-CN" sz="1200" dirty="0">
                <a:latin typeface="+mn-ea"/>
              </a:rPr>
              <a:t>Linux</a:t>
            </a:r>
            <a:r>
              <a:rPr lang="zh-CN" altLang="en-US" sz="1200" dirty="0">
                <a:latin typeface="+mn-ea"/>
              </a:rPr>
              <a:t>桌面环境</a:t>
            </a:r>
            <a:endParaRPr lang="en-US" altLang="zh-CN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603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出现的背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景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社区版本介绍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平台框架</a:t>
            </a:r>
          </a:p>
          <a:p>
            <a:r>
              <a:rPr lang="en-US" altLang="zh-CN" b="1" dirty="0" err="1"/>
              <a:t>Kunpeng</a:t>
            </a:r>
            <a:r>
              <a:rPr lang="zh-CN" altLang="en-US" b="1" dirty="0"/>
              <a:t>处理器体系结构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架构的弱内存序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相对通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操作系统的增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强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2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鲲鹏处理器简介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鲲鹏处理器是基于</a:t>
            </a:r>
            <a:r>
              <a:rPr lang="en-US" altLang="zh-CN" dirty="0"/>
              <a:t>ARMv8-64</a:t>
            </a:r>
            <a:r>
              <a:rPr lang="zh-CN" altLang="en-US" dirty="0"/>
              <a:t>指令集开发的通用处理</a:t>
            </a:r>
            <a:r>
              <a:rPr lang="zh-CN" altLang="en-US" dirty="0" smtClean="0"/>
              <a:t>器；</a:t>
            </a:r>
            <a:endParaRPr lang="en-US" altLang="zh-CN" dirty="0" smtClean="0"/>
          </a:p>
          <a:p>
            <a:r>
              <a:rPr lang="zh-CN" altLang="en-US" dirty="0"/>
              <a:t>物理架构上包含</a:t>
            </a:r>
            <a:r>
              <a:rPr lang="en-US" altLang="zh-CN" dirty="0" err="1"/>
              <a:t>SoC</a:t>
            </a:r>
            <a:r>
              <a:rPr lang="zh-CN" altLang="en-US" dirty="0"/>
              <a:t>、</a:t>
            </a:r>
            <a:r>
              <a:rPr lang="en-US" altLang="zh-CN" dirty="0"/>
              <a:t>Chip</a:t>
            </a:r>
            <a:r>
              <a:rPr lang="zh-CN" altLang="en-US" dirty="0"/>
              <a:t>、</a:t>
            </a:r>
            <a:r>
              <a:rPr lang="en-US" altLang="zh-CN" dirty="0"/>
              <a:t>DIE</a:t>
            </a:r>
            <a:r>
              <a:rPr lang="zh-CN" altLang="en-US" dirty="0"/>
              <a:t>、</a:t>
            </a:r>
            <a:r>
              <a:rPr lang="en-US" altLang="zh-CN" dirty="0"/>
              <a:t>cluster</a:t>
            </a:r>
            <a:r>
              <a:rPr lang="zh-CN" altLang="en-US" dirty="0"/>
              <a:t>、</a:t>
            </a:r>
            <a:r>
              <a:rPr lang="en-US" altLang="zh-CN" dirty="0"/>
              <a:t>core</a:t>
            </a:r>
            <a:r>
              <a:rPr lang="zh-CN" altLang="en-US" dirty="0"/>
              <a:t>等概念。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82" y="2362851"/>
            <a:ext cx="4790236" cy="38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7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处</a:t>
            </a:r>
            <a:r>
              <a:rPr lang="zh-CN" altLang="en-US" dirty="0"/>
              <a:t>理</a:t>
            </a:r>
            <a:r>
              <a:rPr lang="zh-CN" altLang="en-US" dirty="0" smtClean="0"/>
              <a:t>器概念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SoC</a:t>
            </a:r>
            <a:r>
              <a:rPr lang="en-US" altLang="zh-CN" dirty="0"/>
              <a:t> – System on chip</a:t>
            </a:r>
            <a:r>
              <a:rPr lang="zh-CN" altLang="en-US" dirty="0"/>
              <a:t>，例如</a:t>
            </a:r>
            <a:r>
              <a:rPr lang="en-US" altLang="zh-CN" dirty="0" err="1"/>
              <a:t>Kunpeng</a:t>
            </a:r>
            <a:r>
              <a:rPr lang="en-US" altLang="zh-CN" dirty="0"/>
              <a:t> 920</a:t>
            </a:r>
            <a:r>
              <a:rPr lang="zh-CN" altLang="en-US" dirty="0"/>
              <a:t>除了</a:t>
            </a:r>
            <a:r>
              <a:rPr lang="en-US" altLang="zh-CN" dirty="0"/>
              <a:t>CPU</a:t>
            </a:r>
            <a:r>
              <a:rPr lang="zh-CN" altLang="en-US" dirty="0"/>
              <a:t>外，还集成了</a:t>
            </a:r>
            <a:r>
              <a:rPr lang="en-US" altLang="zh-CN" dirty="0" err="1"/>
              <a:t>RoCE</a:t>
            </a:r>
            <a:r>
              <a:rPr lang="en-US" altLang="zh-CN" dirty="0"/>
              <a:t> </a:t>
            </a:r>
            <a:r>
              <a:rPr lang="zh-CN" altLang="en-US" dirty="0"/>
              <a:t>网卡、</a:t>
            </a:r>
            <a:r>
              <a:rPr lang="en-US" altLang="zh-CN" dirty="0"/>
              <a:t>SAS </a:t>
            </a:r>
            <a:r>
              <a:rPr lang="zh-CN" altLang="en-US" dirty="0"/>
              <a:t>控制器和南</a:t>
            </a:r>
            <a:r>
              <a:rPr lang="zh-CN" altLang="en-US" dirty="0" smtClean="0"/>
              <a:t>桥；</a:t>
            </a:r>
            <a:endParaRPr lang="zh-CN" altLang="en-US" dirty="0"/>
          </a:p>
          <a:p>
            <a:r>
              <a:rPr lang="en-US" altLang="zh-CN" dirty="0"/>
              <a:t>Chip – </a:t>
            </a:r>
            <a:r>
              <a:rPr lang="en-US" altLang="zh-CN" dirty="0" err="1" smtClean="0"/>
              <a:t>SoC</a:t>
            </a:r>
            <a:r>
              <a:rPr lang="zh-CN" altLang="en-US" dirty="0" smtClean="0"/>
              <a:t>实体；</a:t>
            </a:r>
            <a:endParaRPr lang="zh-CN" altLang="en-US" dirty="0"/>
          </a:p>
          <a:p>
            <a:r>
              <a:rPr lang="en-US" altLang="zh-CN" dirty="0"/>
              <a:t>DIE </a:t>
            </a:r>
            <a:r>
              <a:rPr lang="en-US" altLang="zh-CN" dirty="0" smtClean="0"/>
              <a:t>- </a:t>
            </a:r>
            <a:r>
              <a:rPr lang="zh-CN" altLang="en-US" dirty="0" smtClean="0"/>
              <a:t>芯</a:t>
            </a:r>
            <a:r>
              <a:rPr lang="zh-CN" altLang="en-US" dirty="0"/>
              <a:t>片的最小物理单元。</a:t>
            </a:r>
            <a:r>
              <a:rPr lang="en-US" altLang="zh-CN" dirty="0" err="1"/>
              <a:t>Kunpeng</a:t>
            </a:r>
            <a:r>
              <a:rPr lang="en-US" altLang="zh-CN" dirty="0"/>
              <a:t> 920</a:t>
            </a:r>
            <a:r>
              <a:rPr lang="zh-CN" altLang="en-US" dirty="0"/>
              <a:t>封装了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DIE</a:t>
            </a:r>
            <a:r>
              <a:rPr lang="zh-CN" altLang="en-US" dirty="0"/>
              <a:t>，两个用来做计算，第三个用来做</a:t>
            </a:r>
            <a:r>
              <a:rPr lang="en-US" altLang="zh-CN" dirty="0" smtClean="0"/>
              <a:t>IO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Cluster – </a:t>
            </a:r>
            <a:r>
              <a:rPr lang="zh-CN" altLang="en-US" dirty="0"/>
              <a:t>若干个核</a:t>
            </a:r>
            <a:r>
              <a:rPr lang="en-US" altLang="zh-CN" dirty="0"/>
              <a:t>(core)</a:t>
            </a:r>
            <a:r>
              <a:rPr lang="zh-CN" altLang="en-US" dirty="0"/>
              <a:t>的集合。</a:t>
            </a:r>
            <a:r>
              <a:rPr lang="en-US" altLang="zh-CN" dirty="0" err="1"/>
              <a:t>Kunpeng</a:t>
            </a:r>
            <a:r>
              <a:rPr lang="en-US" altLang="zh-CN" dirty="0"/>
              <a:t> 920</a:t>
            </a:r>
            <a:r>
              <a:rPr lang="zh-CN" altLang="en-US" dirty="0"/>
              <a:t>把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core</a:t>
            </a:r>
            <a:r>
              <a:rPr lang="zh-CN" altLang="en-US" dirty="0"/>
              <a:t>集合成为一个</a:t>
            </a:r>
            <a:r>
              <a:rPr lang="en-US" altLang="zh-CN" dirty="0"/>
              <a:t>cluster</a:t>
            </a:r>
            <a:r>
              <a:rPr lang="zh-CN" altLang="en-US" dirty="0"/>
              <a:t>，而一个</a:t>
            </a:r>
            <a:r>
              <a:rPr lang="en-US" altLang="zh-CN" dirty="0"/>
              <a:t>DIE</a:t>
            </a:r>
            <a:r>
              <a:rPr lang="zh-CN" altLang="en-US" dirty="0"/>
              <a:t>上有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 smtClean="0"/>
              <a:t>cluster</a:t>
            </a:r>
            <a:r>
              <a:rPr lang="zh-CN" altLang="en-US" dirty="0"/>
              <a:t>；</a:t>
            </a:r>
          </a:p>
          <a:p>
            <a:r>
              <a:rPr lang="en-US" altLang="zh-CN" dirty="0"/>
              <a:t>Core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真</a:t>
            </a:r>
            <a:r>
              <a:rPr lang="zh-CN" altLang="en-US" dirty="0"/>
              <a:t>正的计算单元，我们在操作系统侧看到的“核”。</a:t>
            </a:r>
          </a:p>
        </p:txBody>
      </p:sp>
    </p:spTree>
    <p:extLst>
      <p:ext uri="{BB962C8B-B14F-4D97-AF65-F5344CB8AC3E}">
        <p14:creationId xmlns:p14="http://schemas.microsoft.com/office/powerpoint/2010/main" val="25506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</a:t>
            </a:r>
            <a:r>
              <a:rPr lang="en-US" altLang="zh-CN" dirty="0"/>
              <a:t>920</a:t>
            </a:r>
            <a:r>
              <a:rPr lang="zh-CN" altLang="en-US" dirty="0"/>
              <a:t>芯</a:t>
            </a:r>
            <a:r>
              <a:rPr lang="zh-CN" altLang="en-US" dirty="0" smtClean="0"/>
              <a:t>片架构全景图</a:t>
            </a:r>
            <a:endParaRPr lang="zh-CN" altLang="en-US" dirty="0"/>
          </a:p>
        </p:txBody>
      </p:sp>
      <p:grpSp>
        <p:nvGrpSpPr>
          <p:cNvPr id="36" name="画布 3"/>
          <p:cNvGrpSpPr/>
          <p:nvPr/>
        </p:nvGrpSpPr>
        <p:grpSpPr>
          <a:xfrm>
            <a:off x="767899" y="1986530"/>
            <a:ext cx="8328074" cy="4365654"/>
            <a:chOff x="0" y="0"/>
            <a:chExt cx="4257040" cy="1951990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4257040" cy="1951990"/>
            </a:xfrm>
            <a:prstGeom prst="rect">
              <a:avLst/>
            </a:prstGeom>
          </p:spPr>
        </p:sp>
        <p:sp>
          <p:nvSpPr>
            <p:cNvPr id="38" name="文本框 7"/>
            <p:cNvSpPr txBox="1"/>
            <p:nvPr/>
          </p:nvSpPr>
          <p:spPr>
            <a:xfrm>
              <a:off x="0" y="440"/>
              <a:ext cx="647700" cy="24765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SimSun" panose="02010600030101010101" pitchFamily="2" charset="-122"/>
                </a:rPr>
                <a:t>CPU</a:t>
              </a:r>
              <a:endParaRPr lang="zh-CN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SimSun" panose="02010600030101010101" pitchFamily="2" charset="-122"/>
              </a:endParaRPr>
            </a:p>
          </p:txBody>
        </p:sp>
        <p:sp>
          <p:nvSpPr>
            <p:cNvPr id="39" name="矩形 6"/>
            <p:cNvSpPr/>
            <p:nvPr/>
          </p:nvSpPr>
          <p:spPr>
            <a:xfrm>
              <a:off x="0" y="440"/>
              <a:ext cx="4125772" cy="185928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矩形 33"/>
            <p:cNvSpPr/>
            <p:nvPr/>
          </p:nvSpPr>
          <p:spPr>
            <a:xfrm>
              <a:off x="312460" y="288050"/>
              <a:ext cx="1179840" cy="106494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1" name="矩形 34"/>
            <p:cNvSpPr/>
            <p:nvPr/>
          </p:nvSpPr>
          <p:spPr>
            <a:xfrm>
              <a:off x="1609344" y="288050"/>
              <a:ext cx="1221367" cy="106494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2" name="矩形 35"/>
            <p:cNvSpPr/>
            <p:nvPr/>
          </p:nvSpPr>
          <p:spPr>
            <a:xfrm>
              <a:off x="3069893" y="288050"/>
              <a:ext cx="821690" cy="106494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3" name="文本框 7"/>
            <p:cNvSpPr txBox="1"/>
            <p:nvPr/>
          </p:nvSpPr>
          <p:spPr>
            <a:xfrm>
              <a:off x="396347" y="315635"/>
              <a:ext cx="949612" cy="25937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zh-CN" dirty="0">
                  <a:effectLst/>
                  <a:latin typeface="+mn-ea"/>
                  <a:cs typeface="Times New Roman" panose="02020603050405020304" pitchFamily="18" charset="0"/>
                </a:rPr>
                <a:t>计算</a:t>
              </a:r>
              <a:r>
                <a:rPr lang="en-US" dirty="0">
                  <a:effectLst/>
                  <a:latin typeface="+mn-ea"/>
                  <a:cs typeface="SimSun" panose="02010600030101010101" pitchFamily="2" charset="-122"/>
                </a:rPr>
                <a:t>DIE</a:t>
              </a:r>
              <a:r>
                <a:rPr lang="zh-CN" dirty="0">
                  <a:effectLst/>
                  <a:latin typeface="+mn-ea"/>
                  <a:cs typeface="Times New Roman" panose="02020603050405020304" pitchFamily="18" charset="0"/>
                </a:rPr>
                <a:t>（</a:t>
              </a:r>
              <a:r>
                <a:rPr lang="en-US" dirty="0">
                  <a:effectLst/>
                  <a:latin typeface="+mn-ea"/>
                  <a:cs typeface="SimSun" panose="02010600030101010101" pitchFamily="2" charset="-122"/>
                </a:rPr>
                <a:t>1</a:t>
              </a:r>
              <a:r>
                <a:rPr lang="zh-CN" dirty="0">
                  <a:effectLst/>
                  <a:latin typeface="+mn-ea"/>
                  <a:cs typeface="Times New Roman" panose="02020603050405020304" pitchFamily="18" charset="0"/>
                </a:rPr>
                <a:t>）</a:t>
              </a:r>
              <a:endParaRPr lang="zh-CN" dirty="0">
                <a:effectLst/>
                <a:latin typeface="+mn-ea"/>
                <a:cs typeface="SimSun" panose="02010600030101010101" pitchFamily="2" charset="-122"/>
              </a:endParaRPr>
            </a:p>
          </p:txBody>
        </p:sp>
        <p:sp>
          <p:nvSpPr>
            <p:cNvPr id="44" name="文本框 7"/>
            <p:cNvSpPr txBox="1"/>
            <p:nvPr/>
          </p:nvSpPr>
          <p:spPr>
            <a:xfrm>
              <a:off x="1698637" y="315635"/>
              <a:ext cx="1102813" cy="31105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zh-CN" dirty="0">
                  <a:effectLst/>
                  <a:latin typeface="+mn-ea"/>
                  <a:cs typeface="SimSun" panose="02010600030101010101" pitchFamily="2" charset="-122"/>
                </a:rPr>
                <a:t>计算</a:t>
              </a:r>
              <a:r>
                <a:rPr lang="en-US" dirty="0">
                  <a:effectLst/>
                  <a:latin typeface="+mn-ea"/>
                  <a:cs typeface="SimSun" panose="02010600030101010101" pitchFamily="2" charset="-122"/>
                </a:rPr>
                <a:t>DIE</a:t>
              </a:r>
              <a:r>
                <a:rPr lang="zh-CN" dirty="0">
                  <a:effectLst/>
                  <a:latin typeface="+mn-ea"/>
                  <a:cs typeface="SimSun" panose="02010600030101010101" pitchFamily="2" charset="-122"/>
                </a:rPr>
                <a:t>（</a:t>
              </a:r>
              <a:r>
                <a:rPr lang="en-US" dirty="0">
                  <a:effectLst/>
                  <a:latin typeface="+mn-ea"/>
                  <a:cs typeface="SimSun" panose="02010600030101010101" pitchFamily="2" charset="-122"/>
                </a:rPr>
                <a:t>2</a:t>
              </a:r>
              <a:r>
                <a:rPr lang="zh-CN" dirty="0">
                  <a:effectLst/>
                  <a:latin typeface="+mn-ea"/>
                  <a:cs typeface="SimSun" panose="02010600030101010101" pitchFamily="2" charset="-122"/>
                </a:rPr>
                <a:t>）</a:t>
              </a:r>
            </a:p>
          </p:txBody>
        </p:sp>
        <p:sp>
          <p:nvSpPr>
            <p:cNvPr id="45" name="文本框 7"/>
            <p:cNvSpPr txBox="1"/>
            <p:nvPr/>
          </p:nvSpPr>
          <p:spPr>
            <a:xfrm>
              <a:off x="3134663" y="315635"/>
              <a:ext cx="636170" cy="24765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dirty="0">
                  <a:latin typeface="+mn-ea"/>
                  <a:cs typeface="SimSun" panose="02010600030101010101" pitchFamily="2" charset="-122"/>
                </a:rPr>
                <a:t>IO DIE</a:t>
              </a:r>
              <a:endParaRPr lang="zh-CN" dirty="0">
                <a:latin typeface="+mn-ea"/>
                <a:cs typeface="SimSun" panose="02010600030101010101" pitchFamily="2" charset="-122"/>
              </a:endParaRPr>
            </a:p>
          </p:txBody>
        </p:sp>
        <p:sp>
          <p:nvSpPr>
            <p:cNvPr id="46" name="文本框 7"/>
            <p:cNvSpPr txBox="1"/>
            <p:nvPr/>
          </p:nvSpPr>
          <p:spPr>
            <a:xfrm>
              <a:off x="438869" y="979906"/>
              <a:ext cx="970931" cy="24904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dirty="0">
                  <a:latin typeface="+mn-ea"/>
                  <a:cs typeface="SimSun" panose="02010600030101010101" pitchFamily="2" charset="-122"/>
                </a:rPr>
                <a:t>Clusters</a:t>
              </a:r>
              <a:r>
                <a:rPr lang="zh-CN" dirty="0">
                  <a:latin typeface="+mn-ea"/>
                  <a:cs typeface="SimSun" panose="02010600030101010101" pitchFamily="2" charset="-122"/>
                </a:rPr>
                <a:t>（</a:t>
              </a:r>
              <a:r>
                <a:rPr lang="en-US" dirty="0">
                  <a:latin typeface="+mn-ea"/>
                  <a:cs typeface="SimSun" panose="02010600030101010101" pitchFamily="2" charset="-122"/>
                </a:rPr>
                <a:t>8</a:t>
              </a:r>
              <a:r>
                <a:rPr lang="zh-CN" dirty="0">
                  <a:latin typeface="+mn-ea"/>
                  <a:cs typeface="SimSun" panose="02010600030101010101" pitchFamily="2" charset="-122"/>
                </a:rPr>
                <a:t>个）</a:t>
              </a:r>
            </a:p>
          </p:txBody>
        </p:sp>
        <p:sp>
          <p:nvSpPr>
            <p:cNvPr id="47" name="上下箭头 9"/>
            <p:cNvSpPr/>
            <p:nvPr/>
          </p:nvSpPr>
          <p:spPr>
            <a:xfrm>
              <a:off x="670560" y="1352990"/>
              <a:ext cx="175260" cy="354330"/>
            </a:xfrm>
            <a:prstGeom prst="upDownArrow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8" name="上下箭头 43"/>
            <p:cNvSpPr/>
            <p:nvPr/>
          </p:nvSpPr>
          <p:spPr>
            <a:xfrm>
              <a:off x="2036838" y="1352990"/>
              <a:ext cx="175260" cy="354330"/>
            </a:xfrm>
            <a:prstGeom prst="upDownArrow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9" name="上下箭头 44"/>
            <p:cNvSpPr/>
            <p:nvPr/>
          </p:nvSpPr>
          <p:spPr>
            <a:xfrm>
              <a:off x="3423683" y="1349180"/>
              <a:ext cx="175260" cy="354330"/>
            </a:xfrm>
            <a:prstGeom prst="upDownArrow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0" name="文本框 7"/>
            <p:cNvSpPr txBox="1"/>
            <p:nvPr/>
          </p:nvSpPr>
          <p:spPr>
            <a:xfrm>
              <a:off x="1065957" y="1490402"/>
              <a:ext cx="768350" cy="28531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zh-CN" dirty="0">
                  <a:latin typeface="+mn-ea"/>
                  <a:cs typeface="SimSun" panose="02010600030101010101" pitchFamily="2" charset="-122"/>
                </a:rPr>
                <a:t>内部总线</a:t>
              </a:r>
            </a:p>
          </p:txBody>
        </p:sp>
        <p:sp>
          <p:nvSpPr>
            <p:cNvPr id="51" name="左右箭头 8"/>
            <p:cNvSpPr/>
            <p:nvPr/>
          </p:nvSpPr>
          <p:spPr>
            <a:xfrm>
              <a:off x="167624" y="1680650"/>
              <a:ext cx="3855736" cy="148590"/>
            </a:xfrm>
            <a:prstGeom prst="leftRightArrow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2" name="矩形 23"/>
            <p:cNvSpPr/>
            <p:nvPr/>
          </p:nvSpPr>
          <p:spPr>
            <a:xfrm>
              <a:off x="899810" y="775411"/>
              <a:ext cx="254635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3" name="矩形 24"/>
            <p:cNvSpPr/>
            <p:nvPr/>
          </p:nvSpPr>
          <p:spPr>
            <a:xfrm>
              <a:off x="1154445" y="775411"/>
              <a:ext cx="254000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4" name="矩形 21"/>
            <p:cNvSpPr/>
            <p:nvPr/>
          </p:nvSpPr>
          <p:spPr>
            <a:xfrm>
              <a:off x="392938" y="775411"/>
              <a:ext cx="254635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5" name="矩形 22"/>
            <p:cNvSpPr/>
            <p:nvPr/>
          </p:nvSpPr>
          <p:spPr>
            <a:xfrm>
              <a:off x="647573" y="775411"/>
              <a:ext cx="254000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矩形 39"/>
            <p:cNvSpPr/>
            <p:nvPr/>
          </p:nvSpPr>
          <p:spPr>
            <a:xfrm>
              <a:off x="392525" y="585230"/>
              <a:ext cx="255113" cy="19018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0"/>
                </a:spcAft>
              </a:pPr>
              <a:r>
                <a:rPr lang="en-US" dirty="0">
                  <a:solidFill>
                    <a:schemeClr val="dk1"/>
                  </a:solidFill>
                  <a:latin typeface="+mn-ea"/>
                  <a:cs typeface="SimSun" panose="02010600030101010101" pitchFamily="2" charset="-122"/>
                </a:rPr>
                <a:t>4C</a:t>
              </a:r>
              <a:endParaRPr lang="zh-CN" dirty="0">
                <a:solidFill>
                  <a:schemeClr val="dk1"/>
                </a:solidFill>
                <a:latin typeface="+mn-ea"/>
                <a:cs typeface="SimSun" panose="02010600030101010101" pitchFamily="2" charset="-122"/>
              </a:endParaRPr>
            </a:p>
          </p:txBody>
        </p:sp>
        <p:sp>
          <p:nvSpPr>
            <p:cNvPr id="57" name="矩形 18"/>
            <p:cNvSpPr/>
            <p:nvPr/>
          </p:nvSpPr>
          <p:spPr>
            <a:xfrm>
              <a:off x="647594" y="585230"/>
              <a:ext cx="254635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8" name="矩形 25"/>
            <p:cNvSpPr/>
            <p:nvPr/>
          </p:nvSpPr>
          <p:spPr>
            <a:xfrm>
              <a:off x="1698492" y="775081"/>
              <a:ext cx="254000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9" name="矩形 26"/>
            <p:cNvSpPr/>
            <p:nvPr/>
          </p:nvSpPr>
          <p:spPr>
            <a:xfrm>
              <a:off x="1953127" y="775081"/>
              <a:ext cx="253365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0" name="矩形 28"/>
            <p:cNvSpPr/>
            <p:nvPr/>
          </p:nvSpPr>
          <p:spPr>
            <a:xfrm>
              <a:off x="1953127" y="584581"/>
              <a:ext cx="254000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1" name="矩形 29"/>
            <p:cNvSpPr/>
            <p:nvPr/>
          </p:nvSpPr>
          <p:spPr>
            <a:xfrm>
              <a:off x="2206299" y="775081"/>
              <a:ext cx="254000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2" name="矩形 30"/>
            <p:cNvSpPr/>
            <p:nvPr/>
          </p:nvSpPr>
          <p:spPr>
            <a:xfrm>
              <a:off x="2460934" y="775081"/>
              <a:ext cx="253365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3" name="矩形 31"/>
            <p:cNvSpPr/>
            <p:nvPr/>
          </p:nvSpPr>
          <p:spPr>
            <a:xfrm>
              <a:off x="2206299" y="584581"/>
              <a:ext cx="254635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4" name="矩形 32"/>
            <p:cNvSpPr/>
            <p:nvPr/>
          </p:nvSpPr>
          <p:spPr>
            <a:xfrm>
              <a:off x="2460934" y="584581"/>
              <a:ext cx="254000" cy="1898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65" name="文本框 7"/>
          <p:cNvSpPr txBox="1"/>
          <p:nvPr/>
        </p:nvSpPr>
        <p:spPr>
          <a:xfrm>
            <a:off x="4067000" y="4176525"/>
            <a:ext cx="1899438" cy="556997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+mn-ea"/>
                <a:cs typeface="SimSun" panose="02010600030101010101" pitchFamily="2" charset="-122"/>
              </a:rPr>
              <a:t>Clusters</a:t>
            </a:r>
            <a:r>
              <a:rPr lang="zh-CN" dirty="0">
                <a:latin typeface="+mn-ea"/>
                <a:cs typeface="SimSun" panose="02010600030101010101" pitchFamily="2" charset="-122"/>
              </a:rPr>
              <a:t>（</a:t>
            </a:r>
            <a:r>
              <a:rPr lang="en-US" dirty="0">
                <a:latin typeface="+mn-ea"/>
                <a:cs typeface="SimSun" panose="02010600030101010101" pitchFamily="2" charset="-122"/>
              </a:rPr>
              <a:t>8</a:t>
            </a:r>
            <a:r>
              <a:rPr lang="zh-CN" dirty="0">
                <a:latin typeface="+mn-ea"/>
                <a:cs typeface="SimSun" panose="02010600030101010101" pitchFamily="2" charset="-122"/>
              </a:rPr>
              <a:t>个）</a:t>
            </a:r>
          </a:p>
        </p:txBody>
      </p:sp>
      <p:sp>
        <p:nvSpPr>
          <p:cNvPr id="66" name="矩形 18"/>
          <p:cNvSpPr/>
          <p:nvPr/>
        </p:nvSpPr>
        <p:spPr>
          <a:xfrm>
            <a:off x="2526409" y="3293230"/>
            <a:ext cx="498144" cy="42463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7" name="矩形 18"/>
          <p:cNvSpPr/>
          <p:nvPr/>
        </p:nvSpPr>
        <p:spPr>
          <a:xfrm>
            <a:off x="3029513" y="3305257"/>
            <a:ext cx="498144" cy="42463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68" name="矩形 39"/>
          <p:cNvSpPr/>
          <p:nvPr/>
        </p:nvSpPr>
        <p:spPr>
          <a:xfrm>
            <a:off x="4086406" y="3294698"/>
            <a:ext cx="499079" cy="4253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+mn-ea"/>
                <a:cs typeface="SimSun" panose="02010600030101010101" pitchFamily="2" charset="-122"/>
              </a:rPr>
              <a:t>4C</a:t>
            </a:r>
            <a:endParaRPr lang="zh-CN" dirty="0">
              <a:solidFill>
                <a:schemeClr val="dk1"/>
              </a:solidFill>
              <a:latin typeface="+mn-ea"/>
              <a:cs typeface="SimSun" panose="02010600030101010101" pitchFamily="2" charset="-122"/>
            </a:endParaRPr>
          </a:p>
        </p:txBody>
      </p:sp>
      <p:sp>
        <p:nvSpPr>
          <p:cNvPr id="69" name="文本占位符 2"/>
          <p:cNvSpPr txBox="1">
            <a:spLocks/>
          </p:cNvSpPr>
          <p:nvPr/>
        </p:nvSpPr>
        <p:spPr>
          <a:xfrm>
            <a:off x="8803214" y="896493"/>
            <a:ext cx="2656949" cy="5304282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FrutigerNext LT Light" pitchFamily="34" charset="0"/>
                <a:ea typeface="+mn-ea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801813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5pPr>
            <a:lvl6pPr marL="22590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62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34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306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如图所示：</a:t>
            </a:r>
            <a:endParaRPr lang="en-US" altLang="zh-CN" sz="1400" kern="0" dirty="0" smtClean="0">
              <a:latin typeface="+mn-ea"/>
              <a:sym typeface="Huawei Sans" panose="020C0503030203020204" pitchFamily="34" charset="0"/>
            </a:endParaRPr>
          </a:p>
          <a:p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1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片</a:t>
            </a:r>
            <a:r>
              <a:rPr lang="en-US" altLang="zh-CN" sz="1400" kern="0" dirty="0" err="1" smtClean="0">
                <a:latin typeface="+mn-ea"/>
                <a:sym typeface="Huawei Sans" panose="020C0503030203020204" pitchFamily="34" charset="0"/>
              </a:rPr>
              <a:t>SoC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上包含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3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个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DIE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，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2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个计算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DIE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，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1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个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IO DIE</a:t>
            </a:r>
          </a:p>
          <a:p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1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个计算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DIE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中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8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个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Cluster</a:t>
            </a:r>
          </a:p>
          <a:p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1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个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Cluster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中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4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个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Core</a:t>
            </a:r>
          </a:p>
          <a:p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因此一个鲲鹏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920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芯片中包含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4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*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8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*</a:t>
            </a:r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2=64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个核</a:t>
            </a:r>
            <a:endParaRPr lang="en-US" altLang="zh-CN" sz="1400" kern="0" dirty="0" smtClean="0">
              <a:latin typeface="+mn-ea"/>
              <a:sym typeface="Huawei Sans" panose="020C0503030203020204" pitchFamily="34" charset="0"/>
            </a:endParaRPr>
          </a:p>
          <a:p>
            <a:r>
              <a:rPr lang="zh-CN" altLang="zh-CN" sz="1400" kern="0" dirty="0" smtClean="0">
                <a:latin typeface="+mn-ea"/>
              </a:rPr>
              <a:t>计算</a:t>
            </a:r>
            <a:r>
              <a:rPr lang="en-US" altLang="zh-CN" sz="1400" kern="0" dirty="0" smtClean="0">
                <a:latin typeface="+mn-ea"/>
              </a:rPr>
              <a:t>DIE</a:t>
            </a:r>
            <a:r>
              <a:rPr lang="zh-CN" altLang="zh-CN" sz="1400" kern="0" dirty="0" smtClean="0">
                <a:latin typeface="+mn-ea"/>
              </a:rPr>
              <a:t>上</a:t>
            </a:r>
            <a:r>
              <a:rPr lang="zh-CN" altLang="en-US" sz="1400" kern="0" dirty="0" smtClean="0">
                <a:latin typeface="+mn-ea"/>
              </a:rPr>
              <a:t>的</a:t>
            </a:r>
            <a:r>
              <a:rPr lang="zh-CN" altLang="zh-CN" sz="1400" kern="0" dirty="0" smtClean="0">
                <a:latin typeface="+mn-ea"/>
              </a:rPr>
              <a:t>每一个</a:t>
            </a:r>
            <a:r>
              <a:rPr lang="en-US" altLang="zh-CN" sz="1400" kern="0" dirty="0" smtClean="0">
                <a:latin typeface="+mn-ea"/>
              </a:rPr>
              <a:t>core</a:t>
            </a:r>
            <a:r>
              <a:rPr lang="zh-CN" altLang="zh-CN" sz="1400" kern="0" dirty="0" smtClean="0">
                <a:latin typeface="+mn-ea"/>
              </a:rPr>
              <a:t>具有自己的</a:t>
            </a:r>
            <a:r>
              <a:rPr lang="en-US" altLang="zh-CN" sz="1400" kern="0" dirty="0" smtClean="0">
                <a:latin typeface="+mn-ea"/>
              </a:rPr>
              <a:t>L1</a:t>
            </a:r>
            <a:r>
              <a:rPr lang="zh-CN" altLang="zh-CN" sz="1400" kern="0" dirty="0" smtClean="0">
                <a:latin typeface="+mn-ea"/>
              </a:rPr>
              <a:t>和</a:t>
            </a:r>
            <a:r>
              <a:rPr lang="en-US" altLang="zh-CN" sz="1400" kern="0" dirty="0" smtClean="0">
                <a:latin typeface="+mn-ea"/>
              </a:rPr>
              <a:t>L2</a:t>
            </a:r>
            <a:r>
              <a:rPr lang="zh-CN" altLang="zh-CN" sz="1400" kern="0" dirty="0" smtClean="0">
                <a:latin typeface="+mn-ea"/>
              </a:rPr>
              <a:t>级</a:t>
            </a:r>
            <a:r>
              <a:rPr lang="en-US" altLang="zh-CN" sz="1400" kern="0" dirty="0" smtClean="0">
                <a:latin typeface="+mn-ea"/>
              </a:rPr>
              <a:t>cache</a:t>
            </a:r>
            <a:r>
              <a:rPr lang="zh-CN" altLang="zh-CN" sz="1400" kern="0" dirty="0" smtClean="0">
                <a:latin typeface="+mn-ea"/>
              </a:rPr>
              <a:t>，所有的</a:t>
            </a:r>
            <a:r>
              <a:rPr lang="en-US" altLang="zh-CN" sz="1400" kern="0" dirty="0" smtClean="0">
                <a:latin typeface="+mn-ea"/>
              </a:rPr>
              <a:t>core</a:t>
            </a:r>
            <a:r>
              <a:rPr lang="zh-CN" altLang="zh-CN" sz="1400" kern="0" dirty="0" smtClean="0">
                <a:latin typeface="+mn-ea"/>
              </a:rPr>
              <a:t>共享</a:t>
            </a:r>
            <a:r>
              <a:rPr lang="en-US" altLang="zh-CN" sz="1400" kern="0" dirty="0" smtClean="0">
                <a:latin typeface="+mn-ea"/>
              </a:rPr>
              <a:t>L3</a:t>
            </a:r>
            <a:r>
              <a:rPr lang="zh-CN" altLang="zh-CN" sz="1400" kern="0" dirty="0" smtClean="0">
                <a:latin typeface="+mn-ea"/>
              </a:rPr>
              <a:t>级</a:t>
            </a:r>
            <a:r>
              <a:rPr lang="en-US" altLang="zh-CN" sz="1400" kern="0" dirty="0" smtClean="0">
                <a:latin typeface="+mn-ea"/>
              </a:rPr>
              <a:t>cache</a:t>
            </a:r>
            <a:endParaRPr lang="en-US" altLang="zh-CN" sz="1400" kern="0" dirty="0" smtClean="0">
              <a:latin typeface="+mn-ea"/>
              <a:sym typeface="Huawei Sans" panose="020C0503030203020204" pitchFamily="34" charset="0"/>
            </a:endParaRPr>
          </a:p>
          <a:p>
            <a:r>
              <a:rPr lang="en-US" altLang="zh-CN" sz="1400" kern="0" dirty="0" smtClean="0">
                <a:latin typeface="+mn-ea"/>
                <a:sym typeface="Huawei Sans" panose="020C0503030203020204" pitchFamily="34" charset="0"/>
              </a:rPr>
              <a:t>IO DIE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上集成有网络模块、</a:t>
            </a:r>
            <a:r>
              <a:rPr lang="en-US" altLang="zh-CN" sz="1400" kern="0" dirty="0" err="1" smtClean="0">
                <a:latin typeface="+mn-ea"/>
                <a:sym typeface="Huawei Sans" panose="020C0503030203020204" pitchFamily="34" charset="0"/>
              </a:rPr>
              <a:t>PCIe</a:t>
            </a:r>
            <a:r>
              <a:rPr lang="zh-CN" altLang="en-US" sz="1400" kern="0" dirty="0" smtClean="0">
                <a:latin typeface="+mn-ea"/>
                <a:sym typeface="Huawei Sans" panose="020C0503030203020204" pitchFamily="34" charset="0"/>
              </a:rPr>
              <a:t>模块</a:t>
            </a:r>
            <a:endParaRPr lang="en-US" altLang="zh-CN" sz="1400" kern="0" dirty="0" smtClean="0">
              <a:latin typeface="+mn-ea"/>
              <a:sym typeface="Huawei Sans" panose="020C0503030203020204" pitchFamily="34" charset="0"/>
            </a:endParaRPr>
          </a:p>
          <a:p>
            <a:r>
              <a:rPr lang="zh-CN" altLang="zh-CN" sz="1400" kern="0" dirty="0" smtClean="0">
                <a:latin typeface="+mn-ea"/>
              </a:rPr>
              <a:t>这些</a:t>
            </a:r>
            <a:r>
              <a:rPr lang="en-US" altLang="zh-CN" sz="1400" kern="0" dirty="0" smtClean="0">
                <a:latin typeface="+mn-ea"/>
              </a:rPr>
              <a:t>DIE</a:t>
            </a:r>
            <a:r>
              <a:rPr lang="zh-CN" altLang="zh-CN" sz="1400" kern="0" dirty="0" smtClean="0">
                <a:latin typeface="+mn-ea"/>
              </a:rPr>
              <a:t>在芯片内部通过高速内部总线进行连接</a:t>
            </a:r>
            <a:endParaRPr lang="zh-CN" altLang="en-US" sz="1400" kern="0" dirty="0" smtClean="0">
              <a:latin typeface="+mn-ea"/>
              <a:sym typeface="Huawei Sans" panose="020C0503030203020204" pitchFamily="34" charset="0"/>
            </a:endParaRPr>
          </a:p>
          <a:p>
            <a:endParaRPr lang="zh-CN" altLang="en-US" kern="0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</a:t>
            </a:r>
            <a:r>
              <a:rPr lang="en-US" altLang="zh-CN" dirty="0"/>
              <a:t>920</a:t>
            </a:r>
            <a:r>
              <a:rPr lang="zh-CN" altLang="en-US" dirty="0" smtClean="0"/>
              <a:t>的系统架构图</a:t>
            </a:r>
            <a:endParaRPr lang="zh-CN" alt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34659" y="1808799"/>
            <a:ext cx="7953865" cy="4365061"/>
            <a:chOff x="1341550" y="2644775"/>
            <a:chExt cx="5195888" cy="2655822"/>
          </a:xfrm>
        </p:grpSpPr>
        <p:sp>
          <p:nvSpPr>
            <p:cNvPr id="28" name="文本框 99"/>
            <p:cNvSpPr txBox="1">
              <a:spLocks noChangeArrowheads="1"/>
            </p:cNvSpPr>
            <p:nvPr/>
          </p:nvSpPr>
          <p:spPr bwMode="auto">
            <a:xfrm>
              <a:off x="1341550" y="3090797"/>
              <a:ext cx="5195888" cy="22098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SoC</a:t>
              </a:r>
              <a:endPara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矩形 24"/>
            <p:cNvSpPr/>
            <p:nvPr/>
          </p:nvSpPr>
          <p:spPr>
            <a:xfrm>
              <a:off x="2580005" y="4001770"/>
              <a:ext cx="115570" cy="238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0" name="矩形 41"/>
            <p:cNvSpPr/>
            <p:nvPr/>
          </p:nvSpPr>
          <p:spPr>
            <a:xfrm>
              <a:off x="4969510" y="3996690"/>
              <a:ext cx="115570" cy="238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1" name="矩形 44"/>
            <p:cNvSpPr/>
            <p:nvPr/>
          </p:nvSpPr>
          <p:spPr>
            <a:xfrm>
              <a:off x="3750310" y="4005580"/>
              <a:ext cx="115570" cy="238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2" name="矩形 50"/>
            <p:cNvSpPr>
              <a:spLocks noChangeArrowheads="1"/>
            </p:cNvSpPr>
            <p:nvPr/>
          </p:nvSpPr>
          <p:spPr bwMode="auto">
            <a:xfrm>
              <a:off x="2283936" y="3135313"/>
              <a:ext cx="722312" cy="6731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CPU DIE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矩形 53"/>
            <p:cNvSpPr>
              <a:spLocks noChangeArrowheads="1"/>
            </p:cNvSpPr>
            <p:nvPr/>
          </p:nvSpPr>
          <p:spPr bwMode="auto">
            <a:xfrm>
              <a:off x="2286794" y="4432300"/>
              <a:ext cx="722312" cy="6731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CPU DIE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矩形 57"/>
            <p:cNvSpPr>
              <a:spLocks noChangeArrowheads="1"/>
            </p:cNvSpPr>
            <p:nvPr/>
          </p:nvSpPr>
          <p:spPr bwMode="auto">
            <a:xfrm>
              <a:off x="4661693" y="3121025"/>
              <a:ext cx="722313" cy="6731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IO DIE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矩形 61"/>
            <p:cNvSpPr>
              <a:spLocks noChangeArrowheads="1"/>
            </p:cNvSpPr>
            <p:nvPr/>
          </p:nvSpPr>
          <p:spPr bwMode="auto">
            <a:xfrm>
              <a:off x="3453606" y="4768850"/>
              <a:ext cx="722312" cy="279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DDRC</a:t>
              </a: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6" name="矩形 62"/>
            <p:cNvSpPr>
              <a:spLocks noChangeArrowheads="1"/>
            </p:cNvSpPr>
            <p:nvPr/>
          </p:nvSpPr>
          <p:spPr bwMode="auto">
            <a:xfrm>
              <a:off x="3654821" y="4839517"/>
              <a:ext cx="722313" cy="279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DDRC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文本框 63"/>
            <p:cNvSpPr txBox="1">
              <a:spLocks noChangeArrowheads="1"/>
            </p:cNvSpPr>
            <p:nvPr/>
          </p:nvSpPr>
          <p:spPr bwMode="auto">
            <a:xfrm>
              <a:off x="5446237" y="4155898"/>
              <a:ext cx="995620" cy="2381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AMBA</a:t>
              </a: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总线</a:t>
              </a: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38" name="矩形 23"/>
            <p:cNvSpPr/>
            <p:nvPr/>
          </p:nvSpPr>
          <p:spPr>
            <a:xfrm>
              <a:off x="1436370" y="4074160"/>
              <a:ext cx="4887595" cy="685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9" name="矩形 66"/>
            <p:cNvSpPr>
              <a:spLocks noChangeArrowheads="1"/>
            </p:cNvSpPr>
            <p:nvPr/>
          </p:nvSpPr>
          <p:spPr bwMode="auto">
            <a:xfrm>
              <a:off x="4673758" y="4505106"/>
              <a:ext cx="722313" cy="24288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AMBA </a:t>
              </a:r>
              <a:r>
                <a:rPr kumimoji="0" lang="en-US" altLang="zh-CN" sz="1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Fablic</a:t>
              </a: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矩形 70"/>
            <p:cNvSpPr>
              <a:spLocks noChangeArrowheads="1"/>
            </p:cNvSpPr>
            <p:nvPr/>
          </p:nvSpPr>
          <p:spPr bwMode="auto">
            <a:xfrm>
              <a:off x="5735899" y="4749898"/>
              <a:ext cx="722313" cy="279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虚拟化</a:t>
              </a:r>
              <a:endPara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1" name="矩形 80"/>
            <p:cNvSpPr>
              <a:spLocks noChangeArrowheads="1"/>
            </p:cNvSpPr>
            <p:nvPr/>
          </p:nvSpPr>
          <p:spPr bwMode="auto">
            <a:xfrm>
              <a:off x="4673758" y="5000504"/>
              <a:ext cx="722313" cy="279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中断子系统</a:t>
              </a:r>
              <a:endPara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2" name="矩形 84"/>
            <p:cNvSpPr>
              <a:spLocks noChangeArrowheads="1"/>
            </p:cNvSpPr>
            <p:nvPr/>
          </p:nvSpPr>
          <p:spPr bwMode="auto">
            <a:xfrm>
              <a:off x="3456463" y="2644775"/>
              <a:ext cx="722313" cy="279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跨片互联</a:t>
              </a:r>
              <a:endPara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43" name="直接连接符 85"/>
            <p:cNvCxnSpPr/>
            <p:nvPr/>
          </p:nvCxnSpPr>
          <p:spPr>
            <a:xfrm>
              <a:off x="3794125" y="2958465"/>
              <a:ext cx="5715" cy="10382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89"/>
            <p:cNvCxnSpPr/>
            <p:nvPr/>
          </p:nvCxnSpPr>
          <p:spPr>
            <a:xfrm>
              <a:off x="2642235" y="3827145"/>
              <a:ext cx="5715" cy="169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94"/>
            <p:cNvCxnSpPr/>
            <p:nvPr/>
          </p:nvCxnSpPr>
          <p:spPr>
            <a:xfrm>
              <a:off x="2647950" y="4241800"/>
              <a:ext cx="0" cy="153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95"/>
            <p:cNvCxnSpPr/>
            <p:nvPr/>
          </p:nvCxnSpPr>
          <p:spPr>
            <a:xfrm>
              <a:off x="3811905" y="4241800"/>
              <a:ext cx="5715" cy="455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96"/>
            <p:cNvCxnSpPr/>
            <p:nvPr/>
          </p:nvCxnSpPr>
          <p:spPr>
            <a:xfrm>
              <a:off x="5022850" y="3832860"/>
              <a:ext cx="0" cy="181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97"/>
            <p:cNvCxnSpPr/>
            <p:nvPr/>
          </p:nvCxnSpPr>
          <p:spPr>
            <a:xfrm>
              <a:off x="5034915" y="4252595"/>
              <a:ext cx="0" cy="284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98"/>
            <p:cNvCxnSpPr/>
            <p:nvPr/>
          </p:nvCxnSpPr>
          <p:spPr>
            <a:xfrm>
              <a:off x="5022850" y="4768850"/>
              <a:ext cx="0" cy="1657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占位符 2"/>
          <p:cNvSpPr txBox="1">
            <a:spLocks/>
          </p:cNvSpPr>
          <p:nvPr/>
        </p:nvSpPr>
        <p:spPr>
          <a:xfrm>
            <a:off x="8782813" y="1398494"/>
            <a:ext cx="2677350" cy="4775366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FrutigerNext LT Light" pitchFamily="34" charset="0"/>
                <a:ea typeface="+mn-ea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801813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5pPr>
            <a:lvl6pPr marL="22590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62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34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306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zh-CN" sz="1800" kern="0" dirty="0" smtClean="0">
                <a:latin typeface="+mn-ea"/>
              </a:rPr>
              <a:t>鲲鹏处理器包含计算、存储、设备</a:t>
            </a:r>
            <a:r>
              <a:rPr lang="en-US" altLang="zh-CN" sz="1800" kern="0" dirty="0" smtClean="0">
                <a:latin typeface="+mn-ea"/>
              </a:rPr>
              <a:t>IO</a:t>
            </a:r>
            <a:r>
              <a:rPr lang="zh-CN" altLang="zh-CN" sz="1800" kern="0" dirty="0" smtClean="0">
                <a:latin typeface="+mn-ea"/>
              </a:rPr>
              <a:t>、中断以及虚拟化等子系统</a:t>
            </a:r>
            <a:endParaRPr lang="en-US" altLang="zh-CN" sz="1800" kern="0" dirty="0" smtClean="0">
              <a:latin typeface="+mn-ea"/>
            </a:endParaRPr>
          </a:p>
          <a:p>
            <a:r>
              <a:rPr lang="zh-CN" altLang="en-US" sz="1800" kern="0" dirty="0" smtClean="0">
                <a:latin typeface="+mn-ea"/>
              </a:rPr>
              <a:t>鲲鹏</a:t>
            </a:r>
            <a:r>
              <a:rPr lang="en-US" altLang="zh-CN" sz="1800" kern="0" dirty="0" smtClean="0">
                <a:latin typeface="+mn-ea"/>
              </a:rPr>
              <a:t>920</a:t>
            </a:r>
            <a:r>
              <a:rPr lang="zh-CN" altLang="en-US" sz="1800" kern="0" dirty="0" smtClean="0">
                <a:latin typeface="+mn-ea"/>
              </a:rPr>
              <a:t>含有</a:t>
            </a:r>
            <a:r>
              <a:rPr lang="zh-CN" altLang="zh-CN" sz="1800" kern="0" dirty="0" smtClean="0">
                <a:latin typeface="+mn-ea"/>
              </a:rPr>
              <a:t>两个</a:t>
            </a:r>
            <a:r>
              <a:rPr lang="en-US" altLang="zh-CN" sz="1800" kern="0" dirty="0" smtClean="0">
                <a:latin typeface="+mn-ea"/>
              </a:rPr>
              <a:t>CPU DIE</a:t>
            </a:r>
            <a:r>
              <a:rPr lang="zh-CN" altLang="zh-CN" sz="1800" kern="0" dirty="0" smtClean="0">
                <a:latin typeface="+mn-ea"/>
              </a:rPr>
              <a:t>、一个</a:t>
            </a:r>
            <a:r>
              <a:rPr lang="en-US" altLang="zh-CN" sz="1800" kern="0" dirty="0" smtClean="0">
                <a:latin typeface="+mn-ea"/>
              </a:rPr>
              <a:t>IO DIE</a:t>
            </a:r>
            <a:r>
              <a:rPr lang="zh-CN" altLang="zh-CN" sz="1800" kern="0" dirty="0" smtClean="0">
                <a:latin typeface="+mn-ea"/>
              </a:rPr>
              <a:t>、以及共</a:t>
            </a:r>
            <a:r>
              <a:rPr lang="en-US" altLang="zh-CN" sz="1800" kern="0" dirty="0" smtClean="0">
                <a:latin typeface="+mn-ea"/>
              </a:rPr>
              <a:t>8</a:t>
            </a:r>
            <a:r>
              <a:rPr lang="zh-CN" altLang="zh-CN" sz="1800" kern="0" dirty="0" smtClean="0">
                <a:latin typeface="+mn-ea"/>
              </a:rPr>
              <a:t>组</a:t>
            </a:r>
            <a:r>
              <a:rPr lang="en-US" altLang="zh-CN" sz="1800" kern="0" dirty="0" smtClean="0">
                <a:latin typeface="+mn-ea"/>
              </a:rPr>
              <a:t>DDR4 channel</a:t>
            </a:r>
            <a:r>
              <a:rPr lang="zh-CN" altLang="en-US" sz="1800" kern="0" dirty="0" smtClean="0">
                <a:latin typeface="+mn-ea"/>
              </a:rPr>
              <a:t>，它们</a:t>
            </a:r>
            <a:r>
              <a:rPr lang="zh-CN" altLang="zh-CN" sz="1800" kern="0" dirty="0" smtClean="0">
                <a:latin typeface="+mn-ea"/>
              </a:rPr>
              <a:t>通过</a:t>
            </a:r>
            <a:r>
              <a:rPr lang="en-US" altLang="zh-CN" sz="1800" kern="0" dirty="0" smtClean="0">
                <a:latin typeface="+mn-ea"/>
              </a:rPr>
              <a:t>AMBA</a:t>
            </a:r>
            <a:r>
              <a:rPr lang="zh-CN" altLang="en-US" sz="1800" kern="0" dirty="0" smtClean="0">
                <a:latin typeface="+mn-ea"/>
              </a:rPr>
              <a:t>（</a:t>
            </a:r>
            <a:r>
              <a:rPr lang="en-US" altLang="zh-CN" sz="1800" kern="0" dirty="0" smtClean="0">
                <a:latin typeface="+mn-ea"/>
              </a:rPr>
              <a:t>Advanced Microcontroller Bus Architecture</a:t>
            </a:r>
            <a:r>
              <a:rPr lang="zh-CN" altLang="en-US" sz="1800" kern="0" dirty="0" smtClean="0">
                <a:latin typeface="+mn-ea"/>
              </a:rPr>
              <a:t>）</a:t>
            </a:r>
            <a:r>
              <a:rPr lang="zh-CN" altLang="zh-CN" sz="1800" kern="0" dirty="0" smtClean="0">
                <a:latin typeface="+mn-ea"/>
              </a:rPr>
              <a:t>总线互联</a:t>
            </a:r>
            <a:endParaRPr lang="zh-CN" altLang="en-US" sz="1800" kern="0" dirty="0" smtClean="0">
              <a:latin typeface="+mn-ea"/>
              <a:sym typeface="Huawei Sans" panose="020C0503030203020204" pitchFamily="34" charset="0"/>
            </a:endParaRPr>
          </a:p>
          <a:p>
            <a:endParaRPr lang="zh-CN" altLang="en-US" kern="0" dirty="0"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本</a:t>
            </a:r>
            <a:r>
              <a:rPr lang="zh-CN" altLang="en-US" dirty="0" smtClean="0"/>
              <a:t>章旨在对</a:t>
            </a:r>
            <a:r>
              <a:rPr lang="en-US" altLang="zh-CN" dirty="0" smtClean="0"/>
              <a:t>openEuler</a:t>
            </a:r>
            <a:r>
              <a:rPr lang="zh-CN" altLang="en-US" dirty="0"/>
              <a:t>操作系</a:t>
            </a:r>
            <a:r>
              <a:rPr lang="zh-CN" altLang="en-US" dirty="0" smtClean="0"/>
              <a:t>统做简要介绍。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</a:t>
            </a:r>
            <a:r>
              <a:rPr lang="en-US" altLang="zh-CN" dirty="0"/>
              <a:t>920</a:t>
            </a:r>
            <a:r>
              <a:rPr lang="zh-CN" altLang="en-US" dirty="0" smtClean="0"/>
              <a:t>的计算子系统</a:t>
            </a:r>
            <a:endParaRPr lang="zh-CN" altLang="en-US" dirty="0"/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1107568" y="3428225"/>
            <a:ext cx="1003484" cy="1136391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取指器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直接连接符 3"/>
          <p:cNvCxnSpPr/>
          <p:nvPr/>
        </p:nvCxnSpPr>
        <p:spPr>
          <a:xfrm>
            <a:off x="919703" y="2232912"/>
            <a:ext cx="6499274" cy="25253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5"/>
          <p:cNvSpPr>
            <a:spLocks noChangeArrowheads="1"/>
          </p:cNvSpPr>
          <p:nvPr/>
        </p:nvSpPr>
        <p:spPr bwMode="auto">
          <a:xfrm>
            <a:off x="3176360" y="2597278"/>
            <a:ext cx="1280702" cy="3270881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译码器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指令分</a:t>
            </a:r>
            <a:r>
              <a:rPr lang="zh-CN" altLang="en-US" sz="1600" dirty="0" smtClean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发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5260467" y="2831367"/>
            <a:ext cx="1860339" cy="505062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整型计算单元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5260467" y="3743888"/>
            <a:ext cx="1830555" cy="505062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浮点计算单元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8"/>
          <p:cNvSpPr>
            <a:spLocks noChangeArrowheads="1"/>
          </p:cNvSpPr>
          <p:nvPr/>
        </p:nvSpPr>
        <p:spPr bwMode="auto">
          <a:xfrm>
            <a:off x="5260467" y="4639774"/>
            <a:ext cx="1812228" cy="505062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Load/store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单元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下箭头 9"/>
          <p:cNvSpPr/>
          <p:nvPr/>
        </p:nvSpPr>
        <p:spPr>
          <a:xfrm>
            <a:off x="1520877" y="2297849"/>
            <a:ext cx="176870" cy="1174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2" name="右箭头 10"/>
          <p:cNvSpPr/>
          <p:nvPr/>
        </p:nvSpPr>
        <p:spPr>
          <a:xfrm>
            <a:off x="2259514" y="3899618"/>
            <a:ext cx="826614" cy="193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右箭头 11"/>
          <p:cNvSpPr/>
          <p:nvPr/>
        </p:nvSpPr>
        <p:spPr>
          <a:xfrm>
            <a:off x="4523996" y="2943607"/>
            <a:ext cx="668989" cy="29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" name="右箭头 12"/>
          <p:cNvSpPr/>
          <p:nvPr/>
        </p:nvSpPr>
        <p:spPr>
          <a:xfrm>
            <a:off x="4497420" y="3864745"/>
            <a:ext cx="668989" cy="29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5" name="右箭头 13"/>
          <p:cNvSpPr/>
          <p:nvPr/>
        </p:nvSpPr>
        <p:spPr>
          <a:xfrm>
            <a:off x="4538659" y="4743794"/>
            <a:ext cx="668989" cy="29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6" name="矩形 14"/>
          <p:cNvSpPr>
            <a:spLocks noChangeArrowheads="1"/>
          </p:cNvSpPr>
          <p:nvPr/>
        </p:nvSpPr>
        <p:spPr bwMode="auto">
          <a:xfrm>
            <a:off x="5251949" y="5467115"/>
            <a:ext cx="1830556" cy="505062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CRC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计算单元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右箭头 15"/>
          <p:cNvSpPr/>
          <p:nvPr/>
        </p:nvSpPr>
        <p:spPr>
          <a:xfrm>
            <a:off x="4546906" y="5571134"/>
            <a:ext cx="668989" cy="297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30800" y="1757234"/>
            <a:ext cx="111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系统总线</a:t>
            </a:r>
            <a:endParaRPr lang="zh-CN" altLang="en-US" dirty="0"/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7635758" y="2095473"/>
            <a:ext cx="3824405" cy="3741649"/>
          </a:xfrm>
          <a:prstGeom prst="rect">
            <a:avLst/>
          </a:prstGeom>
        </p:spPr>
        <p:txBody>
          <a:bodyPr/>
          <a:lstStyle>
            <a:lvl1pPr marL="302279" indent="-302279" algn="l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800" dirty="0" smtClean="0">
                <a:latin typeface="+mn-ea"/>
                <a:ea typeface="+mn-ea"/>
              </a:rPr>
              <a:t>鲲鹏处理器的指令执行也分为取指、译码、执行等几个步骤</a:t>
            </a:r>
            <a:endParaRPr lang="en-US" altLang="zh-CN" sz="1800" dirty="0" smtClean="0">
              <a:latin typeface="+mn-ea"/>
              <a:ea typeface="+mn-ea"/>
            </a:endParaRPr>
          </a:p>
          <a:p>
            <a:r>
              <a:rPr lang="zh-CN" altLang="zh-CN" sz="1800" dirty="0" smtClean="0">
                <a:latin typeface="+mn-ea"/>
                <a:ea typeface="+mn-ea"/>
              </a:rPr>
              <a:t>鲲鹏</a:t>
            </a:r>
            <a:r>
              <a:rPr lang="en-US" altLang="zh-CN" sz="1800" dirty="0" smtClean="0">
                <a:latin typeface="+mn-ea"/>
                <a:ea typeface="+mn-ea"/>
              </a:rPr>
              <a:t>920</a:t>
            </a:r>
            <a:r>
              <a:rPr lang="zh-CN" altLang="zh-CN" sz="1800" dirty="0" smtClean="0">
                <a:latin typeface="+mn-ea"/>
                <a:ea typeface="+mn-ea"/>
              </a:rPr>
              <a:t>还支持超标量、指令乱序执行</a:t>
            </a:r>
            <a:r>
              <a:rPr lang="zh-CN" altLang="en-US" sz="1800" dirty="0" smtClean="0">
                <a:latin typeface="+mn-ea"/>
                <a:ea typeface="+mn-ea"/>
              </a:rPr>
              <a:t>（</a:t>
            </a:r>
            <a:r>
              <a:rPr lang="en-US" altLang="zh-CN" sz="1800" dirty="0" smtClean="0">
                <a:latin typeface="+mn-ea"/>
                <a:ea typeface="+mn-ea"/>
              </a:rPr>
              <a:t>out-of-order</a:t>
            </a:r>
            <a:r>
              <a:rPr lang="zh-CN" altLang="en-US" sz="1800" dirty="0" smtClean="0">
                <a:latin typeface="+mn-ea"/>
                <a:ea typeface="+mn-ea"/>
              </a:rPr>
              <a:t>）</a:t>
            </a:r>
            <a:r>
              <a:rPr lang="zh-CN" altLang="zh-CN" sz="1800" dirty="0" smtClean="0">
                <a:latin typeface="+mn-ea"/>
                <a:ea typeface="+mn-ea"/>
              </a:rPr>
              <a:t>等特性</a:t>
            </a:r>
            <a:endParaRPr lang="zh-CN" altLang="en-US" sz="1800" dirty="0" smtClean="0">
              <a:latin typeface="+mn-ea"/>
              <a:ea typeface="+mn-ea"/>
              <a:sym typeface="Huawei Sans" panose="020C0503030203020204" pitchFamily="34" charset="0"/>
            </a:endParaRPr>
          </a:p>
          <a:p>
            <a:r>
              <a:rPr lang="zh-CN" altLang="zh-CN" sz="1800" dirty="0" smtClean="0">
                <a:latin typeface="+mn-ea"/>
                <a:ea typeface="+mn-ea"/>
              </a:rPr>
              <a:t>鲲鹏处理器中还有一部分专门的加速</a:t>
            </a:r>
            <a:r>
              <a:rPr lang="zh-CN" altLang="en-US" sz="1800" dirty="0" smtClean="0">
                <a:latin typeface="+mn-ea"/>
                <a:ea typeface="+mn-ea"/>
              </a:rPr>
              <a:t>器</a:t>
            </a:r>
            <a:endParaRPr lang="zh-CN" altLang="en-US" sz="1800" dirty="0">
              <a:latin typeface="+mn-ea"/>
              <a:ea typeface="+mn-ea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1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鲲鹏处理器</a:t>
            </a:r>
            <a:r>
              <a:rPr lang="zh-CN" altLang="en-US" dirty="0" smtClean="0"/>
              <a:t>的存储子系统</a:t>
            </a:r>
            <a:endParaRPr lang="zh-CN" alt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994565" y="1264999"/>
            <a:ext cx="6728139" cy="4466953"/>
            <a:chOff x="1606476" y="2427830"/>
            <a:chExt cx="4112418" cy="2397370"/>
          </a:xfrm>
        </p:grpSpPr>
        <p:sp>
          <p:nvSpPr>
            <p:cNvPr id="75" name="矩形 17"/>
            <p:cNvSpPr>
              <a:spLocks noChangeArrowheads="1"/>
            </p:cNvSpPr>
            <p:nvPr/>
          </p:nvSpPr>
          <p:spPr bwMode="auto">
            <a:xfrm>
              <a:off x="1606476" y="2937417"/>
              <a:ext cx="361950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L1D</a:t>
              </a:r>
            </a:p>
          </p:txBody>
        </p:sp>
        <p:sp>
          <p:nvSpPr>
            <p:cNvPr id="76" name="矩形 19"/>
            <p:cNvSpPr>
              <a:spLocks noChangeArrowheads="1"/>
            </p:cNvSpPr>
            <p:nvPr/>
          </p:nvSpPr>
          <p:spPr bwMode="auto">
            <a:xfrm>
              <a:off x="1606476" y="3194592"/>
              <a:ext cx="722312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L2 cache</a:t>
              </a:r>
            </a:p>
          </p:txBody>
        </p:sp>
        <p:sp>
          <p:nvSpPr>
            <p:cNvPr id="77" name="矩形 20"/>
            <p:cNvSpPr>
              <a:spLocks noChangeArrowheads="1"/>
            </p:cNvSpPr>
            <p:nvPr/>
          </p:nvSpPr>
          <p:spPr bwMode="auto">
            <a:xfrm>
              <a:off x="1606476" y="2681830"/>
              <a:ext cx="722312" cy="252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CPU core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8" name="矩形 21"/>
            <p:cNvSpPr>
              <a:spLocks noChangeArrowheads="1"/>
            </p:cNvSpPr>
            <p:nvPr/>
          </p:nvSpPr>
          <p:spPr bwMode="auto">
            <a:xfrm>
              <a:off x="1970013" y="2942180"/>
              <a:ext cx="361950" cy="252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L1I</a:t>
              </a:r>
            </a:p>
          </p:txBody>
        </p:sp>
        <p:sp>
          <p:nvSpPr>
            <p:cNvPr id="79" name="矩形 25"/>
            <p:cNvSpPr>
              <a:spLocks noChangeArrowheads="1"/>
            </p:cNvSpPr>
            <p:nvPr/>
          </p:nvSpPr>
          <p:spPr bwMode="auto">
            <a:xfrm>
              <a:off x="2331963" y="2940592"/>
              <a:ext cx="361950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L1D</a:t>
              </a:r>
            </a:p>
          </p:txBody>
        </p:sp>
        <p:sp>
          <p:nvSpPr>
            <p:cNvPr id="80" name="矩形 26"/>
            <p:cNvSpPr>
              <a:spLocks noChangeArrowheads="1"/>
            </p:cNvSpPr>
            <p:nvPr/>
          </p:nvSpPr>
          <p:spPr bwMode="auto">
            <a:xfrm>
              <a:off x="2331963" y="3200942"/>
              <a:ext cx="722313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L2 cache</a:t>
              </a:r>
            </a:p>
          </p:txBody>
        </p:sp>
        <p:sp>
          <p:nvSpPr>
            <p:cNvPr id="81" name="矩形 27"/>
            <p:cNvSpPr>
              <a:spLocks noChangeArrowheads="1"/>
            </p:cNvSpPr>
            <p:nvPr/>
          </p:nvSpPr>
          <p:spPr bwMode="auto">
            <a:xfrm>
              <a:off x="2331963" y="2681830"/>
              <a:ext cx="722313" cy="252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CPU core</a:t>
              </a:r>
            </a:p>
          </p:txBody>
        </p:sp>
        <p:sp>
          <p:nvSpPr>
            <p:cNvPr id="82" name="矩形 28"/>
            <p:cNvSpPr>
              <a:spLocks noChangeArrowheads="1"/>
            </p:cNvSpPr>
            <p:nvPr/>
          </p:nvSpPr>
          <p:spPr bwMode="auto">
            <a:xfrm>
              <a:off x="2697088" y="2940592"/>
              <a:ext cx="354013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L1I</a:t>
              </a:r>
            </a:p>
          </p:txBody>
        </p:sp>
        <p:sp>
          <p:nvSpPr>
            <p:cNvPr id="83" name="矩形 29"/>
            <p:cNvSpPr>
              <a:spLocks noChangeArrowheads="1"/>
            </p:cNvSpPr>
            <p:nvPr/>
          </p:nvSpPr>
          <p:spPr bwMode="auto">
            <a:xfrm>
              <a:off x="3055863" y="2940592"/>
              <a:ext cx="361950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L1D</a:t>
              </a:r>
            </a:p>
          </p:txBody>
        </p:sp>
        <p:sp>
          <p:nvSpPr>
            <p:cNvPr id="84" name="矩形 30"/>
            <p:cNvSpPr>
              <a:spLocks noChangeArrowheads="1"/>
            </p:cNvSpPr>
            <p:nvPr/>
          </p:nvSpPr>
          <p:spPr bwMode="auto">
            <a:xfrm>
              <a:off x="3055863" y="3200942"/>
              <a:ext cx="722313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L2 cache</a:t>
              </a:r>
            </a:p>
          </p:txBody>
        </p:sp>
        <p:sp>
          <p:nvSpPr>
            <p:cNvPr id="85" name="矩形 31"/>
            <p:cNvSpPr>
              <a:spLocks noChangeArrowheads="1"/>
            </p:cNvSpPr>
            <p:nvPr/>
          </p:nvSpPr>
          <p:spPr bwMode="auto">
            <a:xfrm>
              <a:off x="3055863" y="2681830"/>
              <a:ext cx="722313" cy="252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CPU core</a:t>
              </a:r>
            </a:p>
          </p:txBody>
        </p:sp>
        <p:sp>
          <p:nvSpPr>
            <p:cNvPr id="86" name="矩形 32"/>
            <p:cNvSpPr>
              <a:spLocks noChangeArrowheads="1"/>
            </p:cNvSpPr>
            <p:nvPr/>
          </p:nvSpPr>
          <p:spPr bwMode="auto">
            <a:xfrm>
              <a:off x="3419401" y="2942180"/>
              <a:ext cx="361950" cy="252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L1I</a:t>
              </a:r>
            </a:p>
          </p:txBody>
        </p:sp>
        <p:sp>
          <p:nvSpPr>
            <p:cNvPr id="87" name="矩形 33"/>
            <p:cNvSpPr>
              <a:spLocks noChangeArrowheads="1"/>
            </p:cNvSpPr>
            <p:nvPr/>
          </p:nvSpPr>
          <p:spPr bwMode="auto">
            <a:xfrm>
              <a:off x="3784526" y="2939005"/>
              <a:ext cx="368300" cy="252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L1D</a:t>
              </a:r>
            </a:p>
          </p:txBody>
        </p:sp>
        <p:sp>
          <p:nvSpPr>
            <p:cNvPr id="88" name="矩形 34"/>
            <p:cNvSpPr>
              <a:spLocks noChangeArrowheads="1"/>
            </p:cNvSpPr>
            <p:nvPr/>
          </p:nvSpPr>
          <p:spPr bwMode="auto">
            <a:xfrm>
              <a:off x="3782938" y="3200942"/>
              <a:ext cx="722313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L2 cache</a:t>
              </a:r>
            </a:p>
          </p:txBody>
        </p:sp>
        <p:sp>
          <p:nvSpPr>
            <p:cNvPr id="89" name="矩形 35"/>
            <p:cNvSpPr>
              <a:spLocks noChangeArrowheads="1"/>
            </p:cNvSpPr>
            <p:nvPr/>
          </p:nvSpPr>
          <p:spPr bwMode="auto">
            <a:xfrm>
              <a:off x="3782938" y="2681830"/>
              <a:ext cx="722313" cy="252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CPU core</a:t>
              </a:r>
            </a:p>
          </p:txBody>
        </p:sp>
        <p:sp>
          <p:nvSpPr>
            <p:cNvPr id="90" name="矩形 36"/>
            <p:cNvSpPr>
              <a:spLocks noChangeArrowheads="1"/>
            </p:cNvSpPr>
            <p:nvPr/>
          </p:nvSpPr>
          <p:spPr bwMode="auto">
            <a:xfrm>
              <a:off x="4144888" y="2940592"/>
              <a:ext cx="360363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L1I</a:t>
              </a:r>
            </a:p>
          </p:txBody>
        </p:sp>
        <p:sp>
          <p:nvSpPr>
            <p:cNvPr id="91" name="矩形 37"/>
            <p:cNvSpPr>
              <a:spLocks noChangeArrowheads="1"/>
            </p:cNvSpPr>
            <p:nvPr/>
          </p:nvSpPr>
          <p:spPr bwMode="auto">
            <a:xfrm>
              <a:off x="4827513" y="2569117"/>
              <a:ext cx="722313" cy="10302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CCL</a:t>
              </a:r>
              <a:endParaRPr kumimoji="0" lang="en-US" altLang="zh-CN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矩形 38"/>
            <p:cNvSpPr>
              <a:spLocks noChangeArrowheads="1"/>
            </p:cNvSpPr>
            <p:nvPr/>
          </p:nvSpPr>
          <p:spPr bwMode="auto">
            <a:xfrm>
              <a:off x="1608063" y="3443830"/>
              <a:ext cx="2898775" cy="252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L3 D-Cache tag</a:t>
              </a:r>
            </a:p>
          </p:txBody>
        </p:sp>
        <p:sp>
          <p:nvSpPr>
            <p:cNvPr id="93" name="文本框 39"/>
            <p:cNvSpPr txBox="1">
              <a:spLocks noChangeArrowheads="1"/>
            </p:cNvSpPr>
            <p:nvPr/>
          </p:nvSpPr>
          <p:spPr bwMode="auto">
            <a:xfrm>
              <a:off x="1846188" y="2427830"/>
              <a:ext cx="403225" cy="2381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CCL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矩形 40"/>
            <p:cNvSpPr>
              <a:spLocks noChangeArrowheads="1"/>
            </p:cNvSpPr>
            <p:nvPr/>
          </p:nvSpPr>
          <p:spPr bwMode="auto">
            <a:xfrm>
              <a:off x="3894464" y="4499176"/>
              <a:ext cx="722313" cy="279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DDRC</a:t>
              </a:r>
              <a:endPara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5" name="矩形 42"/>
            <p:cNvSpPr/>
            <p:nvPr/>
          </p:nvSpPr>
          <p:spPr>
            <a:xfrm>
              <a:off x="1608063" y="3921150"/>
              <a:ext cx="4068763" cy="629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6" name="文本框 43"/>
            <p:cNvSpPr txBox="1">
              <a:spLocks noChangeArrowheads="1"/>
            </p:cNvSpPr>
            <p:nvPr/>
          </p:nvSpPr>
          <p:spPr bwMode="auto">
            <a:xfrm>
              <a:off x="5315669" y="4089425"/>
              <a:ext cx="403225" cy="2381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总线</a:t>
              </a:r>
              <a:endPara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矩形 45"/>
            <p:cNvSpPr/>
            <p:nvPr/>
          </p:nvSpPr>
          <p:spPr>
            <a:xfrm>
              <a:off x="3031182" y="3844950"/>
              <a:ext cx="115570" cy="238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8" name="矩形 46"/>
            <p:cNvSpPr/>
            <p:nvPr/>
          </p:nvSpPr>
          <p:spPr>
            <a:xfrm>
              <a:off x="5242252" y="3833520"/>
              <a:ext cx="115570" cy="238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9" name="矩形 47"/>
            <p:cNvSpPr/>
            <p:nvPr/>
          </p:nvSpPr>
          <p:spPr>
            <a:xfrm>
              <a:off x="4201487" y="3848760"/>
              <a:ext cx="115570" cy="238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0" name="矩形 48"/>
            <p:cNvSpPr>
              <a:spLocks noChangeArrowheads="1"/>
            </p:cNvSpPr>
            <p:nvPr/>
          </p:nvSpPr>
          <p:spPr bwMode="auto">
            <a:xfrm>
              <a:off x="3955901" y="4545800"/>
              <a:ext cx="722312" cy="279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DDRC</a:t>
              </a:r>
            </a:p>
          </p:txBody>
        </p:sp>
        <p:sp>
          <p:nvSpPr>
            <p:cNvPr id="101" name="矩形 49"/>
            <p:cNvSpPr>
              <a:spLocks noChangeArrowheads="1"/>
            </p:cNvSpPr>
            <p:nvPr/>
          </p:nvSpPr>
          <p:spPr bwMode="auto">
            <a:xfrm>
              <a:off x="2662564" y="4502351"/>
              <a:ext cx="722313" cy="279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L3 D-Cache</a:t>
              </a:r>
            </a:p>
          </p:txBody>
        </p:sp>
        <p:cxnSp>
          <p:nvCxnSpPr>
            <p:cNvPr id="102" name="直接连接符 51"/>
            <p:cNvCxnSpPr>
              <a:stCxn id="97" idx="2"/>
            </p:cNvCxnSpPr>
            <p:nvPr/>
          </p:nvCxnSpPr>
          <p:spPr>
            <a:xfrm flipH="1">
              <a:off x="3078807" y="4083710"/>
              <a:ext cx="10160" cy="407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52"/>
            <p:cNvCxnSpPr>
              <a:stCxn id="99" idx="2"/>
            </p:cNvCxnSpPr>
            <p:nvPr/>
          </p:nvCxnSpPr>
          <p:spPr>
            <a:xfrm>
              <a:off x="4259272" y="4087520"/>
              <a:ext cx="6984" cy="403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54"/>
            <p:cNvCxnSpPr/>
            <p:nvPr/>
          </p:nvCxnSpPr>
          <p:spPr>
            <a:xfrm>
              <a:off x="3066107" y="3721760"/>
              <a:ext cx="6350" cy="12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55"/>
            <p:cNvCxnSpPr/>
            <p:nvPr/>
          </p:nvCxnSpPr>
          <p:spPr>
            <a:xfrm>
              <a:off x="4257450" y="3716045"/>
              <a:ext cx="0" cy="107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56"/>
            <p:cNvCxnSpPr/>
            <p:nvPr/>
          </p:nvCxnSpPr>
          <p:spPr>
            <a:xfrm>
              <a:off x="5287972" y="3716045"/>
              <a:ext cx="6350" cy="1155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矩形 59"/>
            <p:cNvSpPr>
              <a:spLocks noChangeArrowheads="1"/>
            </p:cNvSpPr>
            <p:nvPr/>
          </p:nvSpPr>
          <p:spPr bwMode="auto">
            <a:xfrm>
              <a:off x="4891013" y="2607217"/>
              <a:ext cx="722313" cy="10302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CCL</a:t>
              </a:r>
              <a:endParaRPr kumimoji="0" lang="en-US" altLang="zh-CN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矩形 60"/>
            <p:cNvSpPr>
              <a:spLocks noChangeArrowheads="1"/>
            </p:cNvSpPr>
            <p:nvPr/>
          </p:nvSpPr>
          <p:spPr bwMode="auto">
            <a:xfrm>
              <a:off x="4954513" y="2661192"/>
              <a:ext cx="722313" cy="10302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CCL</a:t>
              </a:r>
            </a:p>
          </p:txBody>
        </p:sp>
      </p:grpSp>
      <p:sp>
        <p:nvSpPr>
          <p:cNvPr id="38" name="矩形 48"/>
          <p:cNvSpPr>
            <a:spLocks noChangeArrowheads="1"/>
          </p:cNvSpPr>
          <p:nvPr/>
        </p:nvSpPr>
        <p:spPr bwMode="auto">
          <a:xfrm>
            <a:off x="4938866" y="5313294"/>
            <a:ext cx="1181742" cy="520598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DDRC</a:t>
            </a:r>
          </a:p>
        </p:txBody>
      </p:sp>
      <p:sp>
        <p:nvSpPr>
          <p:cNvPr id="39" name="矩形 48"/>
          <p:cNvSpPr>
            <a:spLocks noChangeArrowheads="1"/>
          </p:cNvSpPr>
          <p:nvPr/>
        </p:nvSpPr>
        <p:spPr bwMode="auto">
          <a:xfrm>
            <a:off x="5039380" y="5444502"/>
            <a:ext cx="1181742" cy="520598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DDRC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0238" y="1458964"/>
            <a:ext cx="3627978" cy="474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279" indent="-302279" defTabSz="914034" fontAlgn="ctr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鲲鹏</a:t>
            </a:r>
            <a:r>
              <a:rPr lang="en-US" altLang="zh-CN" sz="1600" dirty="0">
                <a:latin typeface="+mn-ea"/>
              </a:rPr>
              <a:t>920</a:t>
            </a:r>
            <a:r>
              <a:rPr lang="zh-CN" altLang="en-US" sz="1600" dirty="0">
                <a:latin typeface="+mn-ea"/>
              </a:rPr>
              <a:t>具有</a:t>
            </a:r>
            <a:r>
              <a:rPr lang="en-US" altLang="zh-CN" sz="1600" dirty="0">
                <a:latin typeface="+mn-ea"/>
              </a:rPr>
              <a:t>L1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L2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L3</a:t>
            </a:r>
            <a:r>
              <a:rPr lang="zh-CN" altLang="en-US" sz="1600" dirty="0">
                <a:latin typeface="+mn-ea"/>
              </a:rPr>
              <a:t>共三级</a:t>
            </a:r>
            <a:r>
              <a:rPr lang="en-US" altLang="zh-CN" sz="1600" dirty="0">
                <a:latin typeface="+mn-ea"/>
              </a:rPr>
              <a:t>cache</a:t>
            </a:r>
          </a:p>
          <a:p>
            <a:pPr marL="302279" indent="-302279" defTabSz="914034" fontAlgn="ctr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L1</a:t>
            </a:r>
            <a:r>
              <a:rPr lang="zh-CN" altLang="en-US" sz="1600" dirty="0">
                <a:latin typeface="+mn-ea"/>
              </a:rPr>
              <a:t>的指令</a:t>
            </a:r>
            <a:r>
              <a:rPr lang="en-US" altLang="zh-CN" sz="1600" dirty="0" smtClean="0">
                <a:latin typeface="+mn-ea"/>
              </a:rPr>
              <a:t>cache</a:t>
            </a:r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L1D</a:t>
            </a:r>
            <a:r>
              <a:rPr lang="zh-CN" altLang="en-US" sz="1600" dirty="0" smtClean="0">
                <a:latin typeface="+mn-ea"/>
              </a:rPr>
              <a:t>）和</a:t>
            </a:r>
            <a:r>
              <a:rPr lang="zh-CN" altLang="en-US" sz="1600" dirty="0">
                <a:latin typeface="+mn-ea"/>
              </a:rPr>
              <a:t>数据</a:t>
            </a:r>
            <a:r>
              <a:rPr lang="en-US" altLang="zh-CN" sz="1600" dirty="0" smtClean="0">
                <a:latin typeface="+mn-ea"/>
              </a:rPr>
              <a:t>cache</a:t>
            </a:r>
            <a:r>
              <a:rPr lang="zh-CN" altLang="en-US" sz="1600" dirty="0" smtClean="0">
                <a:latin typeface="+mn-ea"/>
              </a:rPr>
              <a:t>（</a:t>
            </a:r>
            <a:r>
              <a:rPr lang="en-US" altLang="zh-CN" sz="1600" dirty="0" smtClean="0">
                <a:latin typeface="+mn-ea"/>
              </a:rPr>
              <a:t>L1I</a:t>
            </a:r>
            <a:r>
              <a:rPr lang="zh-CN" altLang="en-US" sz="1600" dirty="0" smtClean="0">
                <a:latin typeface="+mn-ea"/>
              </a:rPr>
              <a:t>）大</a:t>
            </a:r>
            <a:r>
              <a:rPr lang="zh-CN" altLang="en-US" sz="1600" dirty="0">
                <a:latin typeface="+mn-ea"/>
              </a:rPr>
              <a:t>小都是</a:t>
            </a:r>
            <a:r>
              <a:rPr lang="en-US" altLang="zh-CN" sz="1600" dirty="0">
                <a:latin typeface="+mn-ea"/>
              </a:rPr>
              <a:t>64KB</a:t>
            </a:r>
          </a:p>
          <a:p>
            <a:pPr marL="302279" indent="-302279" defTabSz="914034" fontAlgn="ctr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L2 cache</a:t>
            </a:r>
            <a:r>
              <a:rPr lang="zh-CN" altLang="en-US" sz="1600" dirty="0">
                <a:latin typeface="+mn-ea"/>
              </a:rPr>
              <a:t>不区分指令或数据，大小为</a:t>
            </a:r>
            <a:r>
              <a:rPr lang="en-US" altLang="zh-CN" sz="1600" dirty="0">
                <a:latin typeface="+mn-ea"/>
              </a:rPr>
              <a:t>512KB</a:t>
            </a:r>
          </a:p>
          <a:p>
            <a:pPr marL="302279" indent="-302279" defTabSz="914034" fontAlgn="ctr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L1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L2</a:t>
            </a:r>
            <a:r>
              <a:rPr lang="zh-CN" altLang="en-US" sz="1600" dirty="0">
                <a:latin typeface="+mn-ea"/>
              </a:rPr>
              <a:t>两级</a:t>
            </a:r>
            <a:r>
              <a:rPr lang="en-US" altLang="zh-CN" sz="1600" dirty="0">
                <a:latin typeface="+mn-ea"/>
              </a:rPr>
              <a:t>cache</a:t>
            </a:r>
            <a:r>
              <a:rPr lang="zh-CN" altLang="en-US" sz="1600" dirty="0">
                <a:latin typeface="+mn-ea"/>
              </a:rPr>
              <a:t>由各个</a:t>
            </a:r>
            <a:r>
              <a:rPr lang="en-US" altLang="zh-CN" sz="1600" dirty="0">
                <a:latin typeface="+mn-ea"/>
              </a:rPr>
              <a:t>CPU core</a:t>
            </a:r>
            <a:r>
              <a:rPr lang="zh-CN" altLang="en-US" sz="1600" dirty="0">
                <a:latin typeface="+mn-ea"/>
              </a:rPr>
              <a:t>独享</a:t>
            </a:r>
          </a:p>
          <a:p>
            <a:pPr marL="302279" indent="-302279" defTabSz="914034" fontAlgn="ctr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L3 cache</a:t>
            </a:r>
            <a:r>
              <a:rPr lang="zh-CN" altLang="en-US" sz="1600" dirty="0">
                <a:latin typeface="+mn-ea"/>
              </a:rPr>
              <a:t>分为</a:t>
            </a:r>
            <a:r>
              <a:rPr lang="en-US" altLang="zh-CN" sz="1600" dirty="0">
                <a:latin typeface="+mn-ea"/>
              </a:rPr>
              <a:t>tag</a:t>
            </a:r>
            <a:r>
              <a:rPr lang="zh-CN" altLang="en-US" sz="1600" dirty="0">
                <a:latin typeface="+mn-ea"/>
              </a:rPr>
              <a:t>和</a:t>
            </a:r>
            <a:r>
              <a:rPr lang="en-US" altLang="zh-CN" sz="1600" dirty="0">
                <a:latin typeface="+mn-ea"/>
              </a:rPr>
              <a:t>data</a:t>
            </a:r>
            <a:r>
              <a:rPr lang="zh-CN" altLang="en-US" sz="1600" dirty="0">
                <a:latin typeface="+mn-ea"/>
              </a:rPr>
              <a:t>两部分</a:t>
            </a:r>
          </a:p>
          <a:p>
            <a:pPr marL="302279" indent="-302279" defTabSz="914034" fontAlgn="ctr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每个</a:t>
            </a:r>
            <a:r>
              <a:rPr lang="en-US" altLang="zh-CN" sz="1600" dirty="0">
                <a:latin typeface="+mn-ea"/>
              </a:rPr>
              <a:t>CPU DIE</a:t>
            </a:r>
            <a:r>
              <a:rPr lang="zh-CN" altLang="en-US" sz="1600" dirty="0">
                <a:latin typeface="+mn-ea"/>
              </a:rPr>
              <a:t>有</a:t>
            </a: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组</a:t>
            </a:r>
            <a:r>
              <a:rPr lang="en-US" altLang="zh-CN" sz="1600" dirty="0">
                <a:latin typeface="+mn-ea"/>
              </a:rPr>
              <a:t>DDR channel</a:t>
            </a:r>
            <a:r>
              <a:rPr lang="zh-CN" altLang="en-US" sz="1600" dirty="0">
                <a:latin typeface="+mn-ea"/>
              </a:rPr>
              <a:t>，总共支持最大</a:t>
            </a:r>
            <a:r>
              <a:rPr lang="en-US" altLang="zh-CN" sz="1600" dirty="0">
                <a:latin typeface="+mn-ea"/>
              </a:rPr>
              <a:t>2TB DDR</a:t>
            </a:r>
            <a:r>
              <a:rPr lang="zh-CN" altLang="en-US" sz="1600" dirty="0">
                <a:latin typeface="+mn-ea"/>
              </a:rPr>
              <a:t>内存空间</a:t>
            </a:r>
          </a:p>
        </p:txBody>
      </p:sp>
    </p:spTree>
    <p:extLst>
      <p:ext uri="{BB962C8B-B14F-4D97-AF65-F5344CB8AC3E}">
        <p14:creationId xmlns:p14="http://schemas.microsoft.com/office/powerpoint/2010/main" val="324420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</a:t>
            </a:r>
            <a:r>
              <a:rPr lang="zh-CN" altLang="en-US" dirty="0" smtClean="0"/>
              <a:t>鹏</a:t>
            </a:r>
            <a:r>
              <a:rPr lang="en-US" altLang="zh-CN" dirty="0" smtClean="0"/>
              <a:t>920</a:t>
            </a:r>
            <a:r>
              <a:rPr lang="zh-CN" altLang="en-US" dirty="0" smtClean="0"/>
              <a:t>的</a:t>
            </a:r>
            <a:r>
              <a:rPr lang="zh-CN" altLang="en-US" dirty="0"/>
              <a:t>中断子系统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50777" y="1430677"/>
            <a:ext cx="7540870" cy="4375522"/>
            <a:chOff x="998855" y="1735931"/>
            <a:chExt cx="5179060" cy="2695575"/>
          </a:xfrm>
        </p:grpSpPr>
        <p:sp>
          <p:nvSpPr>
            <p:cNvPr id="4" name="文本框 90"/>
            <p:cNvSpPr txBox="1">
              <a:spLocks noChangeArrowheads="1"/>
            </p:cNvSpPr>
            <p:nvPr/>
          </p:nvSpPr>
          <p:spPr bwMode="auto">
            <a:xfrm>
              <a:off x="2574565" y="2780506"/>
              <a:ext cx="514527" cy="23812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zh-CN" sz="16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消息</a:t>
              </a:r>
            </a:p>
          </p:txBody>
        </p:sp>
        <p:sp>
          <p:nvSpPr>
            <p:cNvPr id="5" name="矩形 67"/>
            <p:cNvSpPr/>
            <p:nvPr/>
          </p:nvSpPr>
          <p:spPr>
            <a:xfrm>
              <a:off x="998855" y="2600930"/>
              <a:ext cx="5179060" cy="749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6" name="矩形 68"/>
            <p:cNvSpPr/>
            <p:nvPr/>
          </p:nvSpPr>
          <p:spPr>
            <a:xfrm>
              <a:off x="2435860" y="2532985"/>
              <a:ext cx="115570" cy="238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矩形 69"/>
            <p:cNvSpPr/>
            <p:nvPr/>
          </p:nvSpPr>
          <p:spPr>
            <a:xfrm>
              <a:off x="4540250" y="2527905"/>
              <a:ext cx="115570" cy="2387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矩形 71"/>
            <p:cNvSpPr>
              <a:spLocks noChangeArrowheads="1"/>
            </p:cNvSpPr>
            <p:nvPr/>
          </p:nvSpPr>
          <p:spPr bwMode="auto">
            <a:xfrm>
              <a:off x="2032635" y="1735931"/>
              <a:ext cx="927100" cy="265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CPU</a:t>
              </a:r>
              <a:r>
                <a: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ea"/>
                  <a:cs typeface="Times New Roman" panose="02020603050405020304" pitchFamily="18" charset="0"/>
                </a:rPr>
                <a:t>核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9" name="矩形 72"/>
            <p:cNvSpPr>
              <a:spLocks noChangeArrowheads="1"/>
            </p:cNvSpPr>
            <p:nvPr/>
          </p:nvSpPr>
          <p:spPr bwMode="auto">
            <a:xfrm>
              <a:off x="2032635" y="2005806"/>
              <a:ext cx="927100" cy="2524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GIC </a:t>
              </a:r>
              <a:r>
                <a:rPr lang="en-US" altLang="zh-CN" sz="14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cpu</a:t>
              </a:r>
              <a:r>
                <a:rPr lang="en-US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interface</a:t>
              </a:r>
            </a:p>
          </p:txBody>
        </p:sp>
        <p:sp>
          <p:nvSpPr>
            <p:cNvPr id="10" name="矩形 73"/>
            <p:cNvSpPr>
              <a:spLocks noChangeArrowheads="1"/>
            </p:cNvSpPr>
            <p:nvPr/>
          </p:nvSpPr>
          <p:spPr bwMode="auto">
            <a:xfrm>
              <a:off x="4147185" y="1758156"/>
              <a:ext cx="927100" cy="265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CPU</a:t>
              </a:r>
              <a:r>
                <a:rPr lang="zh-CN" altLang="en-US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核</a:t>
              </a:r>
            </a:p>
          </p:txBody>
        </p:sp>
        <p:sp>
          <p:nvSpPr>
            <p:cNvPr id="11" name="矩形 74"/>
            <p:cNvSpPr>
              <a:spLocks noChangeArrowheads="1"/>
            </p:cNvSpPr>
            <p:nvPr/>
          </p:nvSpPr>
          <p:spPr bwMode="auto">
            <a:xfrm>
              <a:off x="4155123" y="2026443"/>
              <a:ext cx="927100" cy="2524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GIC </a:t>
              </a:r>
              <a:r>
                <a:rPr lang="en-US" altLang="zh-CN" sz="14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cpu</a:t>
              </a:r>
              <a:r>
                <a:rPr lang="en-US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interface</a:t>
              </a:r>
            </a:p>
          </p:txBody>
        </p:sp>
        <p:sp>
          <p:nvSpPr>
            <p:cNvPr id="12" name="矩形 75"/>
            <p:cNvSpPr>
              <a:spLocks noChangeArrowheads="1"/>
            </p:cNvSpPr>
            <p:nvPr/>
          </p:nvSpPr>
          <p:spPr bwMode="auto">
            <a:xfrm>
              <a:off x="4140835" y="3064668"/>
              <a:ext cx="927100" cy="2651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GIC distributor</a:t>
              </a:r>
            </a:p>
          </p:txBody>
        </p:sp>
        <p:sp>
          <p:nvSpPr>
            <p:cNvPr id="13" name="矩形 76"/>
            <p:cNvSpPr>
              <a:spLocks noChangeArrowheads="1"/>
            </p:cNvSpPr>
            <p:nvPr/>
          </p:nvSpPr>
          <p:spPr bwMode="auto">
            <a:xfrm>
              <a:off x="2035810" y="3071018"/>
              <a:ext cx="927100" cy="2651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ITS</a:t>
              </a:r>
            </a:p>
          </p:txBody>
        </p:sp>
        <p:sp>
          <p:nvSpPr>
            <p:cNvPr id="14" name="矩形 77"/>
            <p:cNvSpPr>
              <a:spLocks noChangeArrowheads="1"/>
            </p:cNvSpPr>
            <p:nvPr/>
          </p:nvSpPr>
          <p:spPr bwMode="auto">
            <a:xfrm>
              <a:off x="1102360" y="3675856"/>
              <a:ext cx="927100" cy="265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PCIE MSI</a:t>
              </a:r>
              <a:r>
                <a:rPr lang="zh-CN" altLang="en-US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中断</a:t>
              </a:r>
            </a:p>
          </p:txBody>
        </p:sp>
        <p:sp>
          <p:nvSpPr>
            <p:cNvPr id="15" name="矩形 78"/>
            <p:cNvSpPr>
              <a:spLocks noChangeArrowheads="1"/>
            </p:cNvSpPr>
            <p:nvPr/>
          </p:nvSpPr>
          <p:spPr bwMode="auto">
            <a:xfrm>
              <a:off x="2937510" y="3675856"/>
              <a:ext cx="927100" cy="265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MBIGEN</a:t>
              </a:r>
            </a:p>
          </p:txBody>
        </p:sp>
        <p:sp>
          <p:nvSpPr>
            <p:cNvPr id="16" name="矩形 79"/>
            <p:cNvSpPr>
              <a:spLocks noChangeArrowheads="1"/>
            </p:cNvSpPr>
            <p:nvPr/>
          </p:nvSpPr>
          <p:spPr bwMode="auto">
            <a:xfrm>
              <a:off x="2958148" y="4166393"/>
              <a:ext cx="927100" cy="2651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外设线中断</a:t>
              </a:r>
            </a:p>
          </p:txBody>
        </p:sp>
        <p:cxnSp>
          <p:nvCxnSpPr>
            <p:cNvPr id="17" name="直接连接符 81"/>
            <p:cNvCxnSpPr/>
            <p:nvPr/>
          </p:nvCxnSpPr>
          <p:spPr>
            <a:xfrm flipV="1">
              <a:off x="1568450" y="3356580"/>
              <a:ext cx="906780" cy="334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82"/>
            <p:cNvCxnSpPr/>
            <p:nvPr/>
          </p:nvCxnSpPr>
          <p:spPr>
            <a:xfrm flipH="1" flipV="1">
              <a:off x="2487930" y="3355945"/>
              <a:ext cx="899795" cy="3263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83"/>
            <p:cNvCxnSpPr/>
            <p:nvPr/>
          </p:nvCxnSpPr>
          <p:spPr>
            <a:xfrm flipV="1">
              <a:off x="3397250" y="3963005"/>
              <a:ext cx="6350" cy="217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86"/>
            <p:cNvCxnSpPr/>
            <p:nvPr/>
          </p:nvCxnSpPr>
          <p:spPr>
            <a:xfrm>
              <a:off x="2489835" y="2254105"/>
              <a:ext cx="6350" cy="272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87"/>
            <p:cNvCxnSpPr/>
            <p:nvPr/>
          </p:nvCxnSpPr>
          <p:spPr>
            <a:xfrm>
              <a:off x="4589553" y="2274424"/>
              <a:ext cx="0" cy="2317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88"/>
            <p:cNvCxnSpPr/>
            <p:nvPr/>
          </p:nvCxnSpPr>
          <p:spPr>
            <a:xfrm flipV="1">
              <a:off x="2489835" y="2789525"/>
              <a:ext cx="6985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91"/>
            <p:cNvCxnSpPr/>
            <p:nvPr/>
          </p:nvCxnSpPr>
          <p:spPr>
            <a:xfrm flipV="1">
              <a:off x="4600575" y="2790160"/>
              <a:ext cx="6985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92"/>
            <p:cNvSpPr>
              <a:spLocks noChangeArrowheads="1"/>
            </p:cNvSpPr>
            <p:nvPr/>
          </p:nvSpPr>
          <p:spPr bwMode="auto">
            <a:xfrm>
              <a:off x="4156710" y="3617118"/>
              <a:ext cx="927100" cy="2651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1F4D7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zh-CN" sz="14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外设线中断</a:t>
              </a:r>
            </a:p>
          </p:txBody>
        </p:sp>
        <p:cxnSp>
          <p:nvCxnSpPr>
            <p:cNvPr id="25" name="直接连接符 93"/>
            <p:cNvCxnSpPr/>
            <p:nvPr/>
          </p:nvCxnSpPr>
          <p:spPr>
            <a:xfrm flipV="1">
              <a:off x="4605020" y="3349595"/>
              <a:ext cx="6985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占位符 2"/>
          <p:cNvSpPr txBox="1">
            <a:spLocks/>
          </p:cNvSpPr>
          <p:nvPr/>
        </p:nvSpPr>
        <p:spPr>
          <a:xfrm>
            <a:off x="8568705" y="944563"/>
            <a:ext cx="2886074" cy="5256212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FrutigerNext LT Light" pitchFamily="34" charset="0"/>
                <a:ea typeface="+mn-ea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801813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5pPr>
            <a:lvl6pPr marL="22590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62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34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306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800" kern="0" dirty="0"/>
              <a:t>在兼容</a:t>
            </a:r>
            <a:r>
              <a:rPr lang="en-US" altLang="zh-CN" sz="1800" kern="0" dirty="0"/>
              <a:t>ARM GIC </a:t>
            </a:r>
            <a:r>
              <a:rPr lang="zh-CN" altLang="en-US" sz="1800" kern="0" dirty="0" smtClean="0"/>
              <a:t>（</a:t>
            </a:r>
            <a:r>
              <a:rPr lang="en-US" altLang="zh-CN" sz="1800" kern="0" dirty="0" smtClean="0"/>
              <a:t>Generic </a:t>
            </a:r>
            <a:r>
              <a:rPr lang="en-US" altLang="zh-CN" sz="1800" kern="0" dirty="0"/>
              <a:t>Interrupt </a:t>
            </a:r>
            <a:r>
              <a:rPr lang="en-US" altLang="zh-CN" sz="1800" kern="0" dirty="0" smtClean="0"/>
              <a:t>Controller</a:t>
            </a:r>
            <a:r>
              <a:rPr lang="zh-CN" altLang="en-US" sz="1800" kern="0" dirty="0" smtClean="0"/>
              <a:t>）规</a:t>
            </a:r>
            <a:r>
              <a:rPr lang="zh-CN" altLang="en-US" sz="1800" kern="0" dirty="0"/>
              <a:t>范的基础上，实现了线中断、消息中断支持</a:t>
            </a:r>
          </a:p>
          <a:p>
            <a:r>
              <a:rPr lang="zh-CN" altLang="en-US" sz="1800" kern="0" dirty="0"/>
              <a:t>鲲鹏处理器引入中断收集再分发技术</a:t>
            </a:r>
          </a:p>
          <a:p>
            <a:r>
              <a:rPr lang="zh-CN" altLang="en-US" sz="1800" kern="0" dirty="0"/>
              <a:t>鲲鹏</a:t>
            </a:r>
            <a:r>
              <a:rPr lang="en-US" altLang="zh-CN" sz="1800" kern="0" dirty="0"/>
              <a:t>920</a:t>
            </a:r>
            <a:r>
              <a:rPr lang="zh-CN" altLang="en-US" sz="1800" kern="0" dirty="0"/>
              <a:t>上还实现了华为公司的</a:t>
            </a:r>
            <a:r>
              <a:rPr lang="en-US" altLang="zh-CN" sz="1800" kern="0" dirty="0" smtClean="0"/>
              <a:t>MBIGEN</a:t>
            </a:r>
            <a:r>
              <a:rPr lang="zh-CN" altLang="en-US" sz="1800" kern="0" dirty="0" smtClean="0"/>
              <a:t>（</a:t>
            </a:r>
            <a:r>
              <a:rPr lang="en-US" altLang="zh-CN" sz="1800" kern="0" dirty="0" smtClean="0"/>
              <a:t>message </a:t>
            </a:r>
            <a:r>
              <a:rPr lang="en-US" altLang="zh-CN" sz="1800" kern="0" dirty="0"/>
              <a:t>based interrupt </a:t>
            </a:r>
            <a:r>
              <a:rPr lang="en-US" altLang="zh-CN" sz="1800" kern="0" dirty="0" smtClean="0"/>
              <a:t>generator</a:t>
            </a:r>
            <a:r>
              <a:rPr lang="zh-CN" altLang="en-US" sz="1800" kern="0" dirty="0" smtClean="0"/>
              <a:t>）技</a:t>
            </a:r>
            <a:r>
              <a:rPr lang="zh-CN" altLang="en-US" sz="1800" kern="0" dirty="0"/>
              <a:t>术</a:t>
            </a:r>
            <a:endParaRPr lang="zh-CN" altLang="en-US" sz="1800" kern="0" dirty="0">
              <a:latin typeface="+mn-ea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鲲鹏处理器的虚拟化技术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鲲鹏处理器支持</a:t>
            </a:r>
            <a:r>
              <a:rPr lang="en-US" altLang="zh-CN" dirty="0"/>
              <a:t>CPU Core</a:t>
            </a:r>
            <a:r>
              <a:rPr lang="zh-CN" altLang="en-US" dirty="0"/>
              <a:t>虚拟化、内存虚拟化、中断虚拟化以及</a:t>
            </a:r>
            <a:r>
              <a:rPr lang="en-US" altLang="zh-CN" dirty="0"/>
              <a:t>SMMU</a:t>
            </a:r>
            <a:r>
              <a:rPr lang="zh-CN" altLang="en-US" dirty="0"/>
              <a:t>等多项虚拟化技术。</a:t>
            </a:r>
          </a:p>
          <a:p>
            <a:r>
              <a:rPr lang="zh-CN" altLang="en-US" dirty="0"/>
              <a:t>多个虚拟</a:t>
            </a:r>
            <a:r>
              <a:rPr lang="zh-CN" altLang="en-US" dirty="0" smtClean="0"/>
              <a:t>机可</a:t>
            </a:r>
            <a:r>
              <a:rPr lang="zh-CN" altLang="en-US" dirty="0"/>
              <a:t>以运行在一个中间</a:t>
            </a:r>
            <a:r>
              <a:rPr lang="zh-CN" altLang="en-US" dirty="0" smtClean="0"/>
              <a:t>层（</a:t>
            </a:r>
            <a:r>
              <a:rPr lang="en-US" altLang="zh-CN" dirty="0" smtClean="0"/>
              <a:t>Hypervisor</a:t>
            </a:r>
            <a:r>
              <a:rPr lang="zh-CN" altLang="en-US" dirty="0" smtClean="0"/>
              <a:t>）之</a:t>
            </a:r>
            <a:r>
              <a:rPr lang="zh-CN" altLang="en-US" dirty="0"/>
              <a:t>上，共用一套硬件资源。</a:t>
            </a:r>
          </a:p>
          <a:p>
            <a:r>
              <a:rPr lang="zh-CN" altLang="en-US" dirty="0"/>
              <a:t>每个</a:t>
            </a:r>
            <a:r>
              <a:rPr lang="en-US" altLang="zh-CN" dirty="0"/>
              <a:t>VM</a:t>
            </a:r>
            <a:r>
              <a:rPr lang="zh-CN" altLang="en-US" dirty="0"/>
              <a:t>按照原有的方式运行并只看到属于自己的资源，互相不能访问对方的资</a:t>
            </a:r>
            <a:r>
              <a:rPr lang="zh-CN" altLang="en-US" dirty="0" smtClean="0"/>
              <a:t>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5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出现的背景和意义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社区版本介绍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平台框架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Kunpeng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处理器体系结构</a:t>
            </a:r>
          </a:p>
          <a:p>
            <a:r>
              <a:rPr lang="en-US" altLang="zh-CN" b="1" dirty="0"/>
              <a:t>ARM</a:t>
            </a:r>
            <a:r>
              <a:rPr lang="zh-CN" altLang="en-US" b="1" dirty="0"/>
              <a:t>架构的弱内存序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相对通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操作系统的增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强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指令的乱序执行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31838" y="1047750"/>
            <a:ext cx="10728326" cy="5153025"/>
          </a:xfrm>
        </p:spPr>
        <p:txBody>
          <a:bodyPr/>
          <a:lstStyle/>
          <a:p>
            <a:r>
              <a:rPr lang="zh-CN" altLang="en-US" dirty="0"/>
              <a:t>为了提高性能，现代</a:t>
            </a:r>
            <a:r>
              <a:rPr lang="en-US" altLang="zh-CN" dirty="0"/>
              <a:t>CPU</a:t>
            </a:r>
            <a:r>
              <a:rPr lang="zh-CN" altLang="en-US" dirty="0"/>
              <a:t>利用流水线技</a:t>
            </a:r>
            <a:r>
              <a:rPr lang="zh-CN" altLang="en-US" dirty="0" smtClean="0"/>
              <a:t>术可以在</a:t>
            </a:r>
            <a:r>
              <a:rPr lang="zh-CN" altLang="en-US" dirty="0"/>
              <a:t>一个时钟周期</a:t>
            </a:r>
            <a:r>
              <a:rPr lang="zh-CN" altLang="en-US" dirty="0" smtClean="0"/>
              <a:t>内执</a:t>
            </a:r>
            <a:r>
              <a:rPr lang="zh-CN" altLang="en-US" dirty="0"/>
              <a:t>行多条指令，并且不一定按照软件中规定的顺序执行</a:t>
            </a:r>
            <a:r>
              <a:rPr lang="zh-CN" altLang="en-US" dirty="0" smtClean="0"/>
              <a:t>，这种情况称</a:t>
            </a:r>
            <a:r>
              <a:rPr lang="zh-CN" altLang="en-US" dirty="0"/>
              <a:t>为乱序执</a:t>
            </a:r>
            <a:r>
              <a:rPr lang="zh-CN" altLang="en-US" dirty="0" smtClean="0"/>
              <a:t>行（</a:t>
            </a:r>
            <a:r>
              <a:rPr lang="en-US" altLang="zh-CN" dirty="0" smtClean="0"/>
              <a:t>out-of-order execution</a:t>
            </a:r>
            <a:r>
              <a:rPr lang="zh-CN" altLang="en-US" dirty="0" smtClean="0"/>
              <a:t>）；</a:t>
            </a:r>
            <a:endParaRPr lang="zh-CN" altLang="en-US" dirty="0"/>
          </a:p>
          <a:p>
            <a:r>
              <a:rPr lang="zh-CN" altLang="en-US" dirty="0" smtClean="0"/>
              <a:t>现</a:t>
            </a:r>
            <a:r>
              <a:rPr lang="zh-CN" altLang="en-US" dirty="0"/>
              <a:t>代</a:t>
            </a:r>
            <a:r>
              <a:rPr lang="en-US" altLang="zh-CN" dirty="0"/>
              <a:t>CPU</a:t>
            </a:r>
            <a:r>
              <a:rPr lang="zh-CN" altLang="en-US" dirty="0"/>
              <a:t>有多个核心</a:t>
            </a:r>
            <a:r>
              <a:rPr lang="zh-CN" altLang="en-US" dirty="0" smtClean="0"/>
              <a:t>，这</a:t>
            </a:r>
            <a:r>
              <a:rPr lang="zh-CN" altLang="en-US" dirty="0"/>
              <a:t>些指令可能会在多个核上并行执行，当指令的执行顺序被打乱后，最终的执行结果可能会出现错</a:t>
            </a:r>
            <a:r>
              <a:rPr lang="zh-CN" altLang="en-US" dirty="0" smtClean="0"/>
              <a:t>误。</a:t>
            </a:r>
            <a:endParaRPr lang="zh-CN" altLang="en-US" dirty="0"/>
          </a:p>
          <a:p>
            <a:pPr marL="0" indent="0">
              <a:buNone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67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SMP</a:t>
            </a:r>
            <a:r>
              <a:rPr lang="zh-CN" altLang="en-US" dirty="0"/>
              <a:t>结构下的指令乱序执行</a:t>
            </a:r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731837" y="1336432"/>
            <a:ext cx="10728325" cy="467554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FrutigerNext LT Light" pitchFamily="34" charset="0"/>
                <a:ea typeface="+mn-ea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801813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5pPr>
            <a:lvl6pPr marL="22590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62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34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306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 smtClean="0">
                <a:latin typeface="+mn-ea"/>
                <a:sym typeface="Huawei Sans" panose="020C0503030203020204" pitchFamily="34" charset="0"/>
              </a:rPr>
              <a:t>考虑如下代码：</a:t>
            </a:r>
            <a:endParaRPr lang="en-US" altLang="zh-CN" sz="1800" kern="0" dirty="0" smtClean="0">
              <a:latin typeface="+mn-ea"/>
              <a:sym typeface="Huawei Sans" panose="020C0503030203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zh-CN" sz="1800" kern="0" dirty="0" smtClean="0">
              <a:latin typeface="+mn-ea"/>
              <a:sym typeface="Huawei Sans" panose="020C0503030203020204" pitchFamily="34" charset="0"/>
            </a:endParaRPr>
          </a:p>
          <a:p>
            <a:endParaRPr lang="en-US" altLang="zh-CN" sz="1800" kern="0" dirty="0" smtClean="0">
              <a:latin typeface="+mn-ea"/>
              <a:sym typeface="Huawei Sans" panose="020C0503030203020204" pitchFamily="34" charset="0"/>
            </a:endParaRPr>
          </a:p>
          <a:p>
            <a:endParaRPr lang="zh-CN" altLang="en-US" sz="1800" kern="0" dirty="0">
              <a:latin typeface="+mn-ea"/>
              <a:sym typeface="Huawei Sans" panose="020C0503030203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12814"/>
              </p:ext>
            </p:extLst>
          </p:nvPr>
        </p:nvGraphicFramePr>
        <p:xfrm>
          <a:off x="731838" y="2048619"/>
          <a:ext cx="4681879" cy="327068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4681879"/>
              </a:tblGrid>
              <a:tr h="657317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CPU0                CPU1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81F1F"/>
                    </a:solidFill>
                  </a:tcPr>
                </a:tc>
              </a:tr>
              <a:tr h="653342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a = </a:t>
                      </a:r>
                      <a:r>
                        <a:rPr lang="en-US" sz="1600" b="0" kern="0" dirty="0" smtClean="0">
                          <a:effectLst/>
                        </a:rPr>
                        <a:t>1;                while (true) {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3342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b = </a:t>
                      </a:r>
                      <a:r>
                        <a:rPr lang="en-US" sz="1600" b="0" kern="0" dirty="0" smtClean="0">
                          <a:effectLst/>
                        </a:rPr>
                        <a:t>2;                    if (flag)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3342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c = </a:t>
                      </a:r>
                      <a:r>
                        <a:rPr lang="en-US" sz="1600" b="0" kern="0" dirty="0" smtClean="0">
                          <a:effectLst/>
                        </a:rPr>
                        <a:t>3;                        </a:t>
                      </a:r>
                      <a:r>
                        <a:rPr lang="en-US" altLang="zh-CN" sz="1600" b="0" kern="0" dirty="0" err="1" smtClean="0">
                          <a:effectLst/>
                        </a:rPr>
                        <a:t>do_something</a:t>
                      </a:r>
                      <a:r>
                        <a:rPr lang="en-US" altLang="zh-CN" sz="1600" b="0" kern="0" dirty="0" smtClean="0">
                          <a:effectLst/>
                        </a:rPr>
                        <a:t>(a, b, c);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3342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flag = </a:t>
                      </a:r>
                      <a:r>
                        <a:rPr lang="en-US" sz="1600" b="0" kern="0" dirty="0" smtClean="0">
                          <a:effectLst/>
                        </a:rPr>
                        <a:t>true;        }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54312"/>
              </p:ext>
            </p:extLst>
          </p:nvPr>
        </p:nvGraphicFramePr>
        <p:xfrm>
          <a:off x="6428509" y="2048619"/>
          <a:ext cx="5031654" cy="327068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5031654"/>
              </a:tblGrid>
              <a:tr h="657317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CPU0                CPU1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</a:tr>
              <a:tr h="653342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a = </a:t>
                      </a:r>
                      <a:r>
                        <a:rPr lang="en-US" sz="1600" b="0" kern="0" dirty="0" smtClean="0">
                          <a:effectLst/>
                        </a:rPr>
                        <a:t>1;                while (true) {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3342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b = </a:t>
                      </a:r>
                      <a:r>
                        <a:rPr lang="en-US" sz="1600" b="0" kern="0" dirty="0" smtClean="0">
                          <a:effectLst/>
                        </a:rPr>
                        <a:t>2;                    if</a:t>
                      </a:r>
                      <a:r>
                        <a:rPr lang="en-US" sz="1600" b="0" kern="0" baseline="0" dirty="0" smtClean="0">
                          <a:effectLst/>
                        </a:rPr>
                        <a:t> (flag)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3342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flag = </a:t>
                      </a:r>
                      <a:r>
                        <a:rPr lang="en-US" sz="1600" b="0" kern="0" dirty="0" smtClean="0">
                          <a:effectLst/>
                        </a:rPr>
                        <a:t>true;                </a:t>
                      </a:r>
                      <a:r>
                        <a:rPr lang="en-US" altLang="zh-CN" sz="1600" b="0" kern="0" dirty="0" err="1" smtClean="0">
                          <a:effectLst/>
                        </a:rPr>
                        <a:t>do_something</a:t>
                      </a:r>
                      <a:r>
                        <a:rPr lang="en-US" altLang="zh-CN" sz="1600" b="0" kern="0" dirty="0" smtClean="0">
                          <a:effectLst/>
                        </a:rPr>
                        <a:t>(a, b, c);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53342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c = </a:t>
                      </a:r>
                      <a:r>
                        <a:rPr lang="en-US" sz="1600" b="0" kern="0" dirty="0" smtClean="0">
                          <a:effectLst/>
                        </a:rPr>
                        <a:t>3;                }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477020" y="3649065"/>
            <a:ext cx="915725" cy="277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77020" y="3275111"/>
            <a:ext cx="97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乱序执行</a:t>
            </a:r>
            <a:endParaRPr lang="zh-CN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31837" y="5584874"/>
            <a:ext cx="471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如果</a:t>
            </a:r>
            <a:r>
              <a:rPr lang="en-US" altLang="zh-CN" sz="1600" dirty="0" smtClean="0"/>
              <a:t>CPU0</a:t>
            </a:r>
            <a:r>
              <a:rPr lang="zh-CN" altLang="en-US" sz="1600" dirty="0" smtClean="0"/>
              <a:t>顺序执行，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b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c</a:t>
            </a:r>
            <a:r>
              <a:rPr lang="zh-CN" altLang="en-US" sz="1600" dirty="0" smtClean="0"/>
              <a:t>初始化完毕后</a:t>
            </a:r>
            <a:r>
              <a:rPr lang="en-US" altLang="zh-CN" sz="1600" dirty="0" smtClean="0"/>
              <a:t>CPU1 </a:t>
            </a:r>
            <a:r>
              <a:rPr lang="zh-CN" altLang="en-US" sz="1600" dirty="0" smtClean="0"/>
              <a:t>再</a:t>
            </a:r>
            <a:r>
              <a:rPr lang="en-US" altLang="zh-CN" sz="1600" dirty="0" smtClean="0"/>
              <a:t>do something</a:t>
            </a:r>
            <a:r>
              <a:rPr lang="zh-CN" altLang="en-US" sz="1600" dirty="0" smtClean="0"/>
              <a:t>，符合预期。</a:t>
            </a:r>
            <a:endParaRPr lang="zh-CN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428509" y="5614075"/>
            <a:ext cx="5133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当</a:t>
            </a:r>
            <a:r>
              <a:rPr lang="en-US" altLang="zh-CN" sz="1600" smtClean="0"/>
              <a:t>CPU0</a:t>
            </a:r>
            <a:r>
              <a:rPr lang="zh-CN" altLang="en-US" sz="1600" dirty="0" smtClean="0"/>
              <a:t>乱序执行，</a:t>
            </a:r>
            <a:r>
              <a:rPr lang="en-US" altLang="zh-CN" sz="1600" dirty="0" smtClean="0"/>
              <a:t>c</a:t>
            </a:r>
            <a:r>
              <a:rPr lang="zh-CN" altLang="en-US" sz="1600" dirty="0" smtClean="0"/>
              <a:t>还未初始化</a:t>
            </a:r>
            <a:r>
              <a:rPr lang="en-US" altLang="zh-CN" sz="1600" dirty="0" smtClean="0"/>
              <a:t>CPU1</a:t>
            </a:r>
            <a:r>
              <a:rPr lang="zh-CN" altLang="en-US" sz="1600" dirty="0" smtClean="0"/>
              <a:t>就</a:t>
            </a:r>
            <a:r>
              <a:rPr lang="en-US" altLang="zh-CN" sz="1600" dirty="0" smtClean="0"/>
              <a:t>do something</a:t>
            </a:r>
            <a:r>
              <a:rPr lang="zh-CN" altLang="en-US" sz="1600" dirty="0" smtClean="0"/>
              <a:t>，出错。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05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内存屏障</a:t>
            </a:r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10818" y="1212616"/>
            <a:ext cx="11061234" cy="467554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FrutigerNext LT Light" pitchFamily="34" charset="0"/>
                <a:ea typeface="+mn-ea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801813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5pPr>
            <a:lvl6pPr marL="22590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62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34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306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1800" kern="0" dirty="0" smtClean="0">
                <a:sym typeface="Huawei Sans" panose="020C0503030203020204" pitchFamily="34" charset="0"/>
              </a:rPr>
              <a:t>CPU</a:t>
            </a:r>
            <a:r>
              <a:rPr lang="zh-CN" altLang="en-US" sz="1800" kern="0" dirty="0" smtClean="0">
                <a:latin typeface="+mn-ea"/>
                <a:sym typeface="Huawei Sans" panose="020C0503030203020204" pitchFamily="34" charset="0"/>
              </a:rPr>
              <a:t>制造商提供内存屏障指令集（</a:t>
            </a:r>
            <a:r>
              <a:rPr lang="en-US" altLang="zh-CN" sz="1800" kern="0" dirty="0" smtClean="0">
                <a:sym typeface="Huawei Sans" panose="020C0503030203020204" pitchFamily="34" charset="0"/>
              </a:rPr>
              <a:t>Memory Barrier</a:t>
            </a:r>
            <a:r>
              <a:rPr lang="en-US" altLang="zh-CN" sz="1800" kern="0" dirty="0" smtClean="0">
                <a:latin typeface="+mn-ea"/>
                <a:sym typeface="Huawei Sans" panose="020C0503030203020204" pitchFamily="34" charset="0"/>
              </a:rPr>
              <a:t> </a:t>
            </a:r>
            <a:r>
              <a:rPr lang="zh-CN" altLang="en-US" sz="1800" kern="0" dirty="0" smtClean="0">
                <a:latin typeface="+mn-ea"/>
                <a:sym typeface="Huawei Sans" panose="020C0503030203020204" pitchFamily="34" charset="0"/>
              </a:rPr>
              <a:t>或 </a:t>
            </a:r>
            <a:r>
              <a:rPr lang="en-US" altLang="zh-CN" sz="1800" kern="0" dirty="0" smtClean="0">
                <a:sym typeface="Huawei Sans" panose="020C0503030203020204" pitchFamily="34" charset="0"/>
              </a:rPr>
              <a:t>Memory Fence</a:t>
            </a:r>
            <a:r>
              <a:rPr lang="zh-CN" altLang="en-US" sz="1800" kern="0" dirty="0" smtClean="0">
                <a:latin typeface="+mn-ea"/>
                <a:sym typeface="Huawei Sans" panose="020C0503030203020204" pitchFamily="34" charset="0"/>
              </a:rPr>
              <a:t>）应对</a:t>
            </a:r>
            <a:r>
              <a:rPr lang="en-US" altLang="zh-CN" sz="1800" kern="0" dirty="0" smtClean="0">
                <a:sym typeface="Huawei Sans" panose="020C0503030203020204" pitchFamily="34" charset="0"/>
              </a:rPr>
              <a:t>CPU</a:t>
            </a:r>
            <a:r>
              <a:rPr lang="zh-CN" altLang="en-US" sz="1800" kern="0" dirty="0" smtClean="0">
                <a:latin typeface="+mn-ea"/>
                <a:sym typeface="Huawei Sans" panose="020C0503030203020204" pitchFamily="34" charset="0"/>
              </a:rPr>
              <a:t>乱序执行带来的问题。</a:t>
            </a:r>
            <a:endParaRPr lang="en-US" altLang="zh-CN" sz="1800" kern="0" dirty="0" smtClean="0">
              <a:latin typeface="+mn-ea"/>
              <a:sym typeface="Huawei Sans" panose="020C0503030203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zh-CN" sz="1800" kern="0" dirty="0" smtClean="0">
              <a:latin typeface="+mn-ea"/>
              <a:sym typeface="Huawei Sans" panose="020C0503030203020204" pitchFamily="34" charset="0"/>
            </a:endParaRPr>
          </a:p>
          <a:p>
            <a:endParaRPr lang="en-US" altLang="zh-CN" sz="1800" kern="0" dirty="0" smtClean="0">
              <a:latin typeface="+mn-ea"/>
              <a:sym typeface="Huawei Sans" panose="020C0503030203020204" pitchFamily="34" charset="0"/>
            </a:endParaRPr>
          </a:p>
          <a:p>
            <a:endParaRPr lang="zh-CN" altLang="en-US" sz="1800" kern="0" dirty="0">
              <a:latin typeface="+mn-ea"/>
              <a:sym typeface="Huawei Sans" panose="020C05030302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585" y="5885324"/>
            <a:ext cx="61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内存屏障指令的作用在于：禁止内存屏障指令前后指令的乱序执行</a:t>
            </a:r>
            <a:endParaRPr lang="zh-CN" altLang="en-US" sz="1600" dirty="0"/>
          </a:p>
        </p:txBody>
      </p:sp>
      <p:grpSp>
        <p:nvGrpSpPr>
          <p:cNvPr id="5" name="画布 61"/>
          <p:cNvGrpSpPr/>
          <p:nvPr/>
        </p:nvGrpSpPr>
        <p:grpSpPr>
          <a:xfrm>
            <a:off x="173689" y="2089217"/>
            <a:ext cx="5800298" cy="3629195"/>
            <a:chOff x="181020" y="204203"/>
            <a:chExt cx="3787629" cy="2157072"/>
          </a:xfrm>
        </p:grpSpPr>
        <p:sp>
          <p:nvSpPr>
            <p:cNvPr id="6" name="矩形 62"/>
            <p:cNvSpPr/>
            <p:nvPr/>
          </p:nvSpPr>
          <p:spPr>
            <a:xfrm>
              <a:off x="1984044" y="204203"/>
              <a:ext cx="866692" cy="3003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矩形 65"/>
            <p:cNvSpPr/>
            <p:nvPr/>
          </p:nvSpPr>
          <p:spPr>
            <a:xfrm>
              <a:off x="1984643" y="617671"/>
              <a:ext cx="866140" cy="3003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文本框 64"/>
            <p:cNvSpPr txBox="1"/>
            <p:nvPr/>
          </p:nvSpPr>
          <p:spPr>
            <a:xfrm>
              <a:off x="2185303" y="636721"/>
              <a:ext cx="608965" cy="2463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 = 2</a:t>
              </a:r>
              <a:endParaRPr lang="zh-CN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indent="304800" algn="ctr"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 </a:t>
              </a:r>
              <a:endParaRPr lang="zh-CN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矩形 67"/>
            <p:cNvSpPr/>
            <p:nvPr/>
          </p:nvSpPr>
          <p:spPr>
            <a:xfrm>
              <a:off x="1984946" y="1031138"/>
              <a:ext cx="866140" cy="3003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文本框 64"/>
            <p:cNvSpPr txBox="1"/>
            <p:nvPr/>
          </p:nvSpPr>
          <p:spPr>
            <a:xfrm>
              <a:off x="2189416" y="1050188"/>
              <a:ext cx="457200" cy="2463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 = 3</a:t>
              </a:r>
              <a:endParaRPr lang="zh-CN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" name="矩形 69"/>
            <p:cNvSpPr/>
            <p:nvPr/>
          </p:nvSpPr>
          <p:spPr>
            <a:xfrm>
              <a:off x="1983980" y="1834772"/>
              <a:ext cx="866140" cy="3003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文本框 64"/>
            <p:cNvSpPr txBox="1"/>
            <p:nvPr/>
          </p:nvSpPr>
          <p:spPr>
            <a:xfrm>
              <a:off x="2114763" y="1845870"/>
              <a:ext cx="605155" cy="2698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flag = 1</a:t>
              </a:r>
              <a:endParaRPr lang="zh-CN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" name="矩形 71"/>
            <p:cNvSpPr/>
            <p:nvPr/>
          </p:nvSpPr>
          <p:spPr>
            <a:xfrm>
              <a:off x="1781092" y="1428704"/>
              <a:ext cx="1304013" cy="3003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文本框 80"/>
            <p:cNvSpPr txBox="1"/>
            <p:nvPr/>
          </p:nvSpPr>
          <p:spPr>
            <a:xfrm>
              <a:off x="1037311" y="400304"/>
              <a:ext cx="453542" cy="10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eaVert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356870" algn="just">
                <a:lnSpc>
                  <a:spcPts val="22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允许乱序执行</a:t>
              </a:r>
            </a:p>
          </p:txBody>
        </p:sp>
        <p:sp>
          <p:nvSpPr>
            <p:cNvPr id="15" name="文本框 80"/>
            <p:cNvSpPr txBox="1"/>
            <p:nvPr/>
          </p:nvSpPr>
          <p:spPr>
            <a:xfrm>
              <a:off x="3325870" y="490118"/>
              <a:ext cx="642779" cy="18711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eaVert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266700" algn="just">
                <a:spcAft>
                  <a:spcPts val="0"/>
                </a:spcAft>
              </a:pPr>
              <a:r>
                <a:rPr lang="zh-CN" sz="16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ea typeface="SimSun" panose="02010600030101010101" pitchFamily="2" charset="-122"/>
                  <a:cs typeface="Arial Unicode MS" panose="020B0604020202020204" pitchFamily="34" charset="-128"/>
                </a:rPr>
                <a:t>禁止乱序执行（内存屏障）</a:t>
              </a:r>
              <a:endParaRPr lang="zh-CN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" name="文本框 80"/>
            <p:cNvSpPr txBox="1"/>
            <p:nvPr/>
          </p:nvSpPr>
          <p:spPr>
            <a:xfrm>
              <a:off x="181020" y="481384"/>
              <a:ext cx="570896" cy="148549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eaVert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266700" algn="just">
                <a:spcAft>
                  <a:spcPts val="0"/>
                </a:spcAft>
              </a:pPr>
              <a:r>
                <a:rPr lang="zh-CN" sz="16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ea typeface="SimSun" panose="02010600030101010101" pitchFamily="2" charset="-122"/>
                  <a:cs typeface="Times New Roman" panose="02020603050405020304" pitchFamily="18" charset="0"/>
                </a:rPr>
                <a:t>程序执行顺序</a:t>
              </a:r>
              <a:endParaRPr lang="zh-CN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" name="文本框 64"/>
            <p:cNvSpPr txBox="1"/>
            <p:nvPr/>
          </p:nvSpPr>
          <p:spPr>
            <a:xfrm>
              <a:off x="2191680" y="216418"/>
              <a:ext cx="525780" cy="24638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 = 1</a:t>
              </a:r>
              <a:endParaRPr lang="zh-CN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indent="301625" algn="ctr"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 </a:t>
              </a:r>
              <a:endParaRPr lang="zh-CN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" name="左弧形箭头 78"/>
            <p:cNvSpPr/>
            <p:nvPr/>
          </p:nvSpPr>
          <p:spPr>
            <a:xfrm>
              <a:off x="1455089" y="708014"/>
              <a:ext cx="453224" cy="532894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左弧形箭头 79"/>
            <p:cNvSpPr/>
            <p:nvPr/>
          </p:nvSpPr>
          <p:spPr>
            <a:xfrm flipH="1">
              <a:off x="2923197" y="1089965"/>
              <a:ext cx="519715" cy="1057235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0" name="乘号 81"/>
            <p:cNvSpPr/>
            <p:nvPr/>
          </p:nvSpPr>
          <p:spPr>
            <a:xfrm>
              <a:off x="3046621" y="966285"/>
              <a:ext cx="707666" cy="1168842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21" name="直接箭头连接符 85"/>
            <p:cNvCxnSpPr/>
            <p:nvPr/>
          </p:nvCxnSpPr>
          <p:spPr>
            <a:xfrm flipH="1">
              <a:off x="701064" y="254816"/>
              <a:ext cx="7848" cy="180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64"/>
            <p:cNvSpPr txBox="1"/>
            <p:nvPr/>
          </p:nvSpPr>
          <p:spPr>
            <a:xfrm>
              <a:off x="2060007" y="1445530"/>
              <a:ext cx="723265" cy="2698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zh-CN" sz="16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ea typeface="SimSun" panose="02010600030101010101" pitchFamily="2" charset="-122"/>
                  <a:cs typeface="Arial Unicode MS" panose="020B0604020202020204" pitchFamily="34" charset="-128"/>
                </a:rPr>
                <a:t>内存屏障</a:t>
              </a:r>
              <a:endParaRPr lang="zh-CN" sz="16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268934"/>
              </p:ext>
            </p:extLst>
          </p:nvPr>
        </p:nvGraphicFramePr>
        <p:xfrm>
          <a:off x="6253943" y="1815953"/>
          <a:ext cx="5206220" cy="388861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5206220"/>
              </a:tblGrid>
              <a:tr h="476265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effectLst/>
                        </a:rPr>
                        <a:t>CPU0                        CPU1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</a:tr>
              <a:tr h="476265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a = </a:t>
                      </a:r>
                      <a:r>
                        <a:rPr lang="en-US" sz="1600" b="0" kern="0" dirty="0" smtClean="0">
                          <a:effectLst/>
                        </a:rPr>
                        <a:t>1;                        while (true) {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91779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b = </a:t>
                      </a:r>
                      <a:r>
                        <a:rPr lang="en-US" sz="1600" b="0" kern="0" dirty="0" smtClean="0">
                          <a:effectLst/>
                        </a:rPr>
                        <a:t>2;                        </a:t>
                      </a:r>
                      <a:r>
                        <a:rPr lang="en-US" sz="1600" b="0" kern="0" baseline="0" dirty="0" smtClean="0">
                          <a:effectLst/>
                        </a:rPr>
                        <a:t>    if (flag) {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6265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c = </a:t>
                      </a:r>
                      <a:r>
                        <a:rPr lang="en-US" sz="1600" b="0" kern="0" dirty="0" smtClean="0">
                          <a:effectLst/>
                        </a:rPr>
                        <a:t>3;                                </a:t>
                      </a:r>
                      <a:r>
                        <a:rPr lang="en-US" altLang="zh-CN" sz="1600" b="0" kern="0" dirty="0" err="1" smtClean="0">
                          <a:effectLst/>
                        </a:rPr>
                        <a:t>do_something</a:t>
                      </a:r>
                      <a:r>
                        <a:rPr lang="en-US" altLang="zh-CN" sz="1600" b="0" kern="0" dirty="0" smtClean="0">
                          <a:effectLst/>
                        </a:rPr>
                        <a:t>(a, b, </a:t>
                      </a:r>
                      <a:r>
                        <a:rPr lang="en-US" altLang="zh-CN" sz="1600" b="0" kern="0" smtClean="0">
                          <a:effectLst/>
                        </a:rPr>
                        <a:t>c);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91779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 err="1">
                          <a:effectLst/>
                        </a:rPr>
                        <a:t>memory_barrier</a:t>
                      </a:r>
                      <a:r>
                        <a:rPr lang="en-US" sz="1600" b="0" kern="0" dirty="0" smtClean="0">
                          <a:effectLst/>
                        </a:rPr>
                        <a:t>();         }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6265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</a:rPr>
                        <a:t>flag = </a:t>
                      </a:r>
                      <a:r>
                        <a:rPr lang="en-US" sz="1600" b="0" kern="0" dirty="0" smtClean="0">
                          <a:effectLst/>
                        </a:rPr>
                        <a:t>true;                }</a:t>
                      </a:r>
                      <a:endParaRPr lang="zh-CN" sz="1600" b="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鲲鹏处理</a:t>
            </a:r>
            <a:r>
              <a:rPr lang="zh-CN" altLang="en-US" dirty="0" smtClean="0"/>
              <a:t>器提</a:t>
            </a:r>
            <a:r>
              <a:rPr lang="zh-CN" altLang="en-US" dirty="0"/>
              <a:t>供的屏障指令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DMB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Data </a:t>
            </a:r>
            <a:r>
              <a:rPr lang="en-US" altLang="zh-CN" dirty="0"/>
              <a:t>Memory </a:t>
            </a:r>
            <a:r>
              <a:rPr lang="en-US" altLang="zh-CN" dirty="0" smtClean="0"/>
              <a:t>Barrier</a:t>
            </a:r>
            <a:r>
              <a:rPr lang="zh-CN" altLang="en-US" dirty="0" smtClean="0"/>
              <a:t>）：</a:t>
            </a:r>
            <a:r>
              <a:rPr lang="zh-CN" altLang="en-US" dirty="0"/>
              <a:t>保证该指令之前的内存访问结束，指令之后的内存访问必须在此之后执行，其他非内存访问指令依然可以乱序执行。</a:t>
            </a:r>
          </a:p>
          <a:p>
            <a:r>
              <a:rPr lang="en-US" altLang="zh-CN" dirty="0" smtClean="0"/>
              <a:t>DSB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Data </a:t>
            </a:r>
            <a:r>
              <a:rPr lang="en-US" altLang="zh-CN" dirty="0"/>
              <a:t>Synchronization </a:t>
            </a:r>
            <a:r>
              <a:rPr lang="en-US" altLang="zh-CN" dirty="0" smtClean="0"/>
              <a:t>Barrier</a:t>
            </a:r>
            <a:r>
              <a:rPr lang="zh-CN" altLang="en-US" dirty="0" smtClean="0"/>
              <a:t>）：</a:t>
            </a:r>
            <a:r>
              <a:rPr lang="zh-CN" altLang="en-US" dirty="0"/>
              <a:t>比</a:t>
            </a:r>
            <a:r>
              <a:rPr lang="en-US" altLang="zh-CN" dirty="0"/>
              <a:t>DMB</a:t>
            </a:r>
            <a:r>
              <a:rPr lang="zh-CN" altLang="en-US" dirty="0"/>
              <a:t>严格，保证</a:t>
            </a:r>
            <a:r>
              <a:rPr lang="en-US" altLang="zh-CN" dirty="0"/>
              <a:t>DSB</a:t>
            </a:r>
            <a:r>
              <a:rPr lang="zh-CN" altLang="en-US" dirty="0"/>
              <a:t>之前的所有指令执行完成，但是性能牺牲会比</a:t>
            </a:r>
            <a:r>
              <a:rPr lang="en-US" altLang="zh-CN" dirty="0"/>
              <a:t>DMB</a:t>
            </a:r>
            <a:r>
              <a:rPr lang="zh-CN" altLang="en-US" dirty="0"/>
              <a:t>更大。</a:t>
            </a:r>
          </a:p>
          <a:p>
            <a:r>
              <a:rPr lang="en-US" altLang="zh-CN" dirty="0" smtClean="0"/>
              <a:t>ISB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Instruction </a:t>
            </a:r>
            <a:r>
              <a:rPr lang="en-US" altLang="zh-CN" dirty="0"/>
              <a:t>Synchronization </a:t>
            </a:r>
            <a:r>
              <a:rPr lang="en-US" altLang="zh-CN" dirty="0" smtClean="0"/>
              <a:t>Barrier</a:t>
            </a:r>
            <a:r>
              <a:rPr lang="zh-CN" altLang="en-US" dirty="0" smtClean="0"/>
              <a:t>）：</a:t>
            </a:r>
            <a:r>
              <a:rPr lang="zh-CN" altLang="en-US" dirty="0"/>
              <a:t>保证之前的命令执行完成，</a:t>
            </a:r>
            <a:r>
              <a:rPr lang="en-US" altLang="zh-CN" dirty="0"/>
              <a:t>ISB</a:t>
            </a:r>
            <a:r>
              <a:rPr lang="zh-CN" altLang="en-US" dirty="0"/>
              <a:t>之后的命令需要重新从</a:t>
            </a:r>
            <a:r>
              <a:rPr lang="en-US" altLang="zh-CN" dirty="0"/>
              <a:t>cache</a:t>
            </a:r>
            <a:r>
              <a:rPr lang="zh-CN" altLang="en-US" dirty="0"/>
              <a:t>或</a:t>
            </a:r>
            <a:r>
              <a:rPr lang="en-US" altLang="zh-CN" dirty="0"/>
              <a:t>memory</a:t>
            </a:r>
            <a:r>
              <a:rPr lang="zh-CN" altLang="en-US" dirty="0"/>
              <a:t>取指。常用于发生异常，异常返回，更改系统配置寄存器的场景下。</a:t>
            </a:r>
          </a:p>
        </p:txBody>
      </p:sp>
    </p:spTree>
    <p:extLst>
      <p:ext uri="{BB962C8B-B14F-4D97-AF65-F5344CB8AC3E}">
        <p14:creationId xmlns:p14="http://schemas.microsoft.com/office/powerpoint/2010/main" val="21475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openEuler</a:t>
            </a:r>
            <a:r>
              <a:rPr lang="zh-CN" altLang="en-US" dirty="0" smtClean="0"/>
              <a:t>对内存屏障指令的封装</a:t>
            </a:r>
            <a:endParaRPr lang="zh-CN" alt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719668" y="1130907"/>
            <a:ext cx="10740495" cy="5069867"/>
          </a:xfrm>
          <a:prstGeom prst="rect">
            <a:avLst/>
          </a:prstGeom>
        </p:spPr>
        <p:txBody>
          <a:bodyPr/>
          <a:lstStyle>
            <a:lvl1pPr marL="302279" indent="-302279" algn="l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smtClean="0"/>
              <a:t>openEuler</a:t>
            </a:r>
            <a:r>
              <a:rPr lang="zh-CN" altLang="en-US" dirty="0" smtClean="0"/>
              <a:t>内核对这些</a:t>
            </a:r>
            <a:r>
              <a:rPr lang="zh-CN" altLang="en-US" smtClean="0"/>
              <a:t>指令进</a:t>
            </a:r>
            <a:r>
              <a:rPr lang="zh-CN" altLang="en-US" dirty="0" smtClean="0"/>
              <a:t>行了如下封装：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 smtClean="0"/>
              <a:t>/arch/arm64/include/</a:t>
            </a:r>
            <a:r>
              <a:rPr lang="en-US" altLang="zh-CN" sz="1800" dirty="0" err="1" smtClean="0"/>
              <a:t>asm</a:t>
            </a:r>
            <a:r>
              <a:rPr lang="en-US" altLang="zh-CN" sz="1800" dirty="0" smtClean="0"/>
              <a:t>/</a:t>
            </a:r>
            <a:r>
              <a:rPr lang="en-US" altLang="zh-CN" sz="1800" dirty="0" err="1" smtClean="0"/>
              <a:t>barrier.h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/>
              <a:t>#define </a:t>
            </a:r>
            <a:r>
              <a:rPr lang="en-US" altLang="zh-CN" sz="1800" dirty="0" err="1"/>
              <a:t>dmb</a:t>
            </a:r>
            <a:r>
              <a:rPr lang="en-US" altLang="zh-CN" sz="1800" dirty="0"/>
              <a:t>(opt) </a:t>
            </a:r>
            <a:r>
              <a:rPr lang="en-US" altLang="zh-CN" sz="1800" dirty="0" err="1"/>
              <a:t>asm</a:t>
            </a:r>
            <a:r>
              <a:rPr lang="en-US" altLang="zh-CN" sz="1800" dirty="0"/>
              <a:t> volatile("</a:t>
            </a:r>
            <a:r>
              <a:rPr lang="en-US" altLang="zh-CN" sz="1800" dirty="0" err="1"/>
              <a:t>dmb</a:t>
            </a:r>
            <a:r>
              <a:rPr lang="en-US" altLang="zh-CN" sz="1800" dirty="0"/>
              <a:t>" #opt : : : "memory</a:t>
            </a:r>
            <a:r>
              <a:rPr lang="en-US" altLang="zh-CN" sz="1800" dirty="0" smtClean="0"/>
              <a:t>")</a:t>
            </a:r>
          </a:p>
          <a:p>
            <a:pPr marL="0" indent="0">
              <a:buNone/>
            </a:pPr>
            <a:r>
              <a:rPr lang="en-US" altLang="zh-CN" sz="1800" dirty="0"/>
              <a:t>#define </a:t>
            </a:r>
            <a:r>
              <a:rPr lang="en-US" altLang="zh-CN" sz="1800" dirty="0" err="1"/>
              <a:t>dsb</a:t>
            </a:r>
            <a:r>
              <a:rPr lang="en-US" altLang="zh-CN" sz="1800" dirty="0"/>
              <a:t>(opt) </a:t>
            </a:r>
            <a:r>
              <a:rPr lang="en-US" altLang="zh-CN" sz="1800" dirty="0" err="1"/>
              <a:t>asm</a:t>
            </a:r>
            <a:r>
              <a:rPr lang="en-US" altLang="zh-CN" sz="1800" dirty="0"/>
              <a:t> volatile("</a:t>
            </a:r>
            <a:r>
              <a:rPr lang="en-US" altLang="zh-CN" sz="1800" dirty="0" err="1"/>
              <a:t>dsb</a:t>
            </a:r>
            <a:r>
              <a:rPr lang="en-US" altLang="zh-CN" sz="1800" dirty="0"/>
              <a:t>" #opt : : : "memory")</a:t>
            </a:r>
          </a:p>
          <a:p>
            <a:pPr marL="0" indent="0">
              <a:buNone/>
            </a:pPr>
            <a:r>
              <a:rPr lang="en-US" altLang="zh-CN" sz="1800" dirty="0" smtClean="0"/>
              <a:t>#</a:t>
            </a:r>
            <a:r>
              <a:rPr lang="en-US" altLang="zh-CN" sz="1800" dirty="0"/>
              <a:t>define </a:t>
            </a:r>
            <a:r>
              <a:rPr lang="en-US" altLang="zh-CN" sz="1800" dirty="0" err="1"/>
              <a:t>mb</a:t>
            </a:r>
            <a:r>
              <a:rPr lang="en-US" altLang="zh-CN" sz="1800" dirty="0"/>
              <a:t>()     </a:t>
            </a:r>
            <a:r>
              <a:rPr lang="en-US" altLang="zh-CN" sz="1800" dirty="0" err="1"/>
              <a:t>dsb</a:t>
            </a:r>
            <a:r>
              <a:rPr lang="en-US" altLang="zh-CN" sz="1800" dirty="0"/>
              <a:t>(</a:t>
            </a:r>
            <a:r>
              <a:rPr lang="en-US" altLang="zh-CN" sz="1800" dirty="0" err="1"/>
              <a:t>sy</a:t>
            </a:r>
            <a:r>
              <a:rPr lang="en-US" altLang="zh-CN" sz="1800" dirty="0"/>
              <a:t>)            //</a:t>
            </a:r>
            <a:r>
              <a:rPr lang="zh-CN" altLang="en-US" sz="1800" dirty="0"/>
              <a:t>任意</a:t>
            </a:r>
          </a:p>
          <a:p>
            <a:pPr marL="0" indent="0">
              <a:buNone/>
            </a:pPr>
            <a:r>
              <a:rPr lang="en-US" altLang="zh-CN" sz="1800" dirty="0"/>
              <a:t>#define </a:t>
            </a:r>
            <a:r>
              <a:rPr lang="en-US" altLang="zh-CN" sz="1800" dirty="0" err="1"/>
              <a:t>rmb</a:t>
            </a:r>
            <a:r>
              <a:rPr lang="en-US" altLang="zh-CN" sz="1800" dirty="0"/>
              <a:t>()    </a:t>
            </a:r>
            <a:r>
              <a:rPr lang="en-US" altLang="zh-CN" sz="1800" dirty="0" err="1"/>
              <a:t>dsb</a:t>
            </a:r>
            <a:r>
              <a:rPr lang="en-US" altLang="zh-CN" sz="1800" dirty="0"/>
              <a:t>(</a:t>
            </a:r>
            <a:r>
              <a:rPr lang="en-US" altLang="zh-CN" sz="1800" dirty="0" err="1"/>
              <a:t>ld</a:t>
            </a:r>
            <a:r>
              <a:rPr lang="en-US" altLang="zh-CN" sz="1800" dirty="0"/>
              <a:t>)            //</a:t>
            </a:r>
            <a:r>
              <a:rPr lang="zh-CN" altLang="en-US" sz="1800" dirty="0"/>
              <a:t>读</a:t>
            </a:r>
            <a:r>
              <a:rPr lang="en-US" altLang="zh-CN" sz="1800" dirty="0"/>
              <a:t>-</a:t>
            </a:r>
            <a:r>
              <a:rPr lang="zh-CN" altLang="en-US" sz="1800" dirty="0"/>
              <a:t>读  读</a:t>
            </a:r>
            <a:r>
              <a:rPr lang="en-US" altLang="zh-CN" sz="1800" dirty="0"/>
              <a:t>-</a:t>
            </a:r>
            <a:r>
              <a:rPr lang="zh-CN" altLang="en-US" sz="1800" dirty="0"/>
              <a:t>写</a:t>
            </a:r>
          </a:p>
          <a:p>
            <a:pPr marL="0" indent="0">
              <a:buNone/>
            </a:pPr>
            <a:r>
              <a:rPr lang="en-US" altLang="zh-CN" sz="1800" dirty="0"/>
              <a:t>#define </a:t>
            </a:r>
            <a:r>
              <a:rPr lang="en-US" altLang="zh-CN" sz="1800" dirty="0" err="1"/>
              <a:t>wmb</a:t>
            </a:r>
            <a:r>
              <a:rPr lang="en-US" altLang="zh-CN" sz="1800" dirty="0"/>
              <a:t>()   </a:t>
            </a:r>
            <a:r>
              <a:rPr lang="en-US" altLang="zh-CN" sz="1800" dirty="0" err="1"/>
              <a:t>dsb</a:t>
            </a:r>
            <a:r>
              <a:rPr lang="en-US" altLang="zh-CN" sz="1800" dirty="0"/>
              <a:t>(</a:t>
            </a:r>
            <a:r>
              <a:rPr lang="en-US" altLang="zh-CN" sz="1800" dirty="0" err="1"/>
              <a:t>st</a:t>
            </a:r>
            <a:r>
              <a:rPr lang="en-US" altLang="zh-CN" sz="1800" dirty="0"/>
              <a:t>)            //</a:t>
            </a:r>
            <a:r>
              <a:rPr lang="zh-CN" altLang="en-US" sz="1800" dirty="0"/>
              <a:t>写</a:t>
            </a:r>
            <a:r>
              <a:rPr lang="en-US" altLang="zh-CN" sz="1800" dirty="0"/>
              <a:t>-</a:t>
            </a:r>
            <a:r>
              <a:rPr lang="zh-CN" altLang="en-US" sz="1800" dirty="0"/>
              <a:t>写</a:t>
            </a:r>
          </a:p>
          <a:p>
            <a:pPr marL="0" indent="0">
              <a:buNone/>
            </a:pPr>
            <a:r>
              <a:rPr lang="en-US" altLang="zh-CN" sz="1800" dirty="0" smtClean="0"/>
              <a:t>#</a:t>
            </a:r>
            <a:r>
              <a:rPr lang="en-US" altLang="zh-CN" sz="1800" dirty="0"/>
              <a:t>define </a:t>
            </a:r>
            <a:r>
              <a:rPr lang="en-US" altLang="zh-CN" sz="1800" dirty="0" err="1"/>
              <a:t>dma_rmb</a:t>
            </a:r>
            <a:r>
              <a:rPr lang="en-US" altLang="zh-CN" sz="1800" dirty="0"/>
              <a:t>()  </a:t>
            </a:r>
            <a:r>
              <a:rPr lang="en-US" altLang="zh-CN" sz="1800" dirty="0" err="1"/>
              <a:t>dmb</a:t>
            </a:r>
            <a:r>
              <a:rPr lang="en-US" altLang="zh-CN" sz="1800" dirty="0"/>
              <a:t>(</a:t>
            </a:r>
            <a:r>
              <a:rPr lang="en-US" altLang="zh-CN" sz="1800" dirty="0" err="1"/>
              <a:t>oshld</a:t>
            </a:r>
            <a:r>
              <a:rPr lang="en-US" altLang="zh-CN" sz="1800" dirty="0"/>
              <a:t>)            //</a:t>
            </a:r>
            <a:r>
              <a:rPr lang="zh-CN" altLang="en-US" sz="1800" dirty="0"/>
              <a:t>读</a:t>
            </a:r>
            <a:r>
              <a:rPr lang="en-US" altLang="zh-CN" sz="1800" dirty="0"/>
              <a:t>-</a:t>
            </a:r>
            <a:r>
              <a:rPr lang="zh-CN" altLang="en-US" sz="1800" dirty="0"/>
              <a:t>读   读</a:t>
            </a:r>
            <a:r>
              <a:rPr lang="en-US" altLang="zh-CN" sz="1800" dirty="0"/>
              <a:t>-</a:t>
            </a:r>
            <a:r>
              <a:rPr lang="zh-CN" altLang="en-US" sz="1800" dirty="0"/>
              <a:t>写</a:t>
            </a:r>
          </a:p>
          <a:p>
            <a:pPr marL="0" indent="0">
              <a:buNone/>
            </a:pPr>
            <a:r>
              <a:rPr lang="en-US" altLang="zh-CN" sz="1800" dirty="0"/>
              <a:t>#define </a:t>
            </a:r>
            <a:r>
              <a:rPr lang="en-US" altLang="zh-CN" sz="1800" dirty="0" err="1"/>
              <a:t>dma_wmb</a:t>
            </a:r>
            <a:r>
              <a:rPr lang="en-US" altLang="zh-CN" sz="1800" dirty="0"/>
              <a:t>()  </a:t>
            </a:r>
            <a:r>
              <a:rPr lang="en-US" altLang="zh-CN" sz="1800" dirty="0" err="1"/>
              <a:t>dmb</a:t>
            </a:r>
            <a:r>
              <a:rPr lang="en-US" altLang="zh-CN" sz="1800" dirty="0"/>
              <a:t>(</a:t>
            </a:r>
            <a:r>
              <a:rPr lang="en-US" altLang="zh-CN" sz="1800" dirty="0" err="1"/>
              <a:t>oshst</a:t>
            </a:r>
            <a:r>
              <a:rPr lang="en-US" altLang="zh-CN" sz="1800" dirty="0"/>
              <a:t>)            //</a:t>
            </a:r>
            <a:r>
              <a:rPr lang="zh-CN" altLang="en-US" sz="1800" dirty="0"/>
              <a:t>任意</a:t>
            </a:r>
          </a:p>
          <a:p>
            <a:pPr marL="0" indent="0">
              <a:buNone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241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本</a:t>
            </a:r>
            <a:r>
              <a:rPr lang="zh-CN" altLang="en-US" dirty="0"/>
              <a:t>课</a:t>
            </a:r>
            <a:r>
              <a:rPr lang="zh-CN" altLang="en-US" dirty="0" smtClean="0"/>
              <a:t>程主要介绍：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openEuler</a:t>
            </a:r>
            <a:r>
              <a:rPr lang="zh-CN" altLang="en-US" dirty="0" smtClean="0"/>
              <a:t>出</a:t>
            </a:r>
            <a:r>
              <a:rPr lang="zh-CN" altLang="en-US" dirty="0"/>
              <a:t>现的背</a:t>
            </a:r>
            <a:r>
              <a:rPr lang="zh-CN" altLang="en-US" dirty="0" smtClean="0"/>
              <a:t>景</a:t>
            </a:r>
            <a:endParaRPr lang="zh-CN" altLang="en-US" dirty="0"/>
          </a:p>
          <a:p>
            <a:pPr lvl="1"/>
            <a:r>
              <a:rPr lang="en-US" altLang="zh-CN" dirty="0" smtClean="0"/>
              <a:t>openEuler</a:t>
            </a:r>
            <a:r>
              <a:rPr lang="zh-CN" altLang="en-US" dirty="0" smtClean="0"/>
              <a:t>社区版本介绍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openEuler</a:t>
            </a:r>
            <a:r>
              <a:rPr lang="zh-CN" altLang="en-US" dirty="0" smtClean="0"/>
              <a:t>平台框架</a:t>
            </a:r>
            <a:endParaRPr lang="zh-CN" altLang="en-US" dirty="0"/>
          </a:p>
          <a:p>
            <a:pPr lvl="1"/>
            <a:r>
              <a:rPr lang="en-US" altLang="zh-CN" dirty="0" err="1" smtClean="0"/>
              <a:t>Kunpeng</a:t>
            </a:r>
            <a:r>
              <a:rPr lang="zh-CN" altLang="en-US" dirty="0" smtClean="0"/>
              <a:t>处</a:t>
            </a:r>
            <a:r>
              <a:rPr lang="zh-CN" altLang="en-US" dirty="0"/>
              <a:t>理器体系结构</a:t>
            </a:r>
          </a:p>
          <a:p>
            <a:pPr lvl="1"/>
            <a:r>
              <a:rPr lang="en-US" altLang="zh-CN" dirty="0" smtClean="0"/>
              <a:t>ARM</a:t>
            </a:r>
            <a:r>
              <a:rPr lang="zh-CN" altLang="en-US" dirty="0" smtClean="0"/>
              <a:t>架</a:t>
            </a:r>
            <a:r>
              <a:rPr lang="zh-CN" altLang="en-US" dirty="0"/>
              <a:t>构的弱内存序问题</a:t>
            </a:r>
          </a:p>
          <a:p>
            <a:pPr lvl="1"/>
            <a:r>
              <a:rPr lang="en-US" altLang="zh-CN" dirty="0" smtClean="0"/>
              <a:t>openEuler</a:t>
            </a:r>
            <a:r>
              <a:rPr lang="zh-CN" altLang="en-US" dirty="0" smtClean="0"/>
              <a:t>相对</a:t>
            </a:r>
            <a:r>
              <a:rPr lang="zh-CN" altLang="en-US" dirty="0"/>
              <a:t>通</a:t>
            </a:r>
            <a:r>
              <a:rPr lang="zh-CN" altLang="en-US" dirty="0" smtClean="0"/>
              <a:t>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操</a:t>
            </a:r>
            <a:r>
              <a:rPr lang="zh-CN" altLang="en-US" dirty="0"/>
              <a:t>作系统的增</a:t>
            </a:r>
            <a:r>
              <a:rPr lang="zh-CN" altLang="en-US" dirty="0" smtClean="0"/>
              <a:t>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内存顺序模型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不同的</a:t>
            </a:r>
            <a:r>
              <a:rPr lang="en-US" altLang="zh-CN" dirty="0"/>
              <a:t>CPU</a:t>
            </a:r>
            <a:r>
              <a:rPr lang="zh-CN" altLang="en-US" dirty="0"/>
              <a:t>架构有不同的内存顺序模型：</a:t>
            </a:r>
          </a:p>
          <a:p>
            <a:pPr lvl="1"/>
            <a:r>
              <a:rPr lang="zh-CN" altLang="en-US" dirty="0"/>
              <a:t>绝对顺序模型：禁止所有优化导致的乱序执行，所有内存操作串行排队。</a:t>
            </a:r>
          </a:p>
          <a:p>
            <a:pPr lvl="1"/>
            <a:r>
              <a:rPr lang="zh-CN" altLang="en-US" dirty="0"/>
              <a:t>强内存顺序模型：以</a:t>
            </a:r>
            <a:r>
              <a:rPr lang="en-US" altLang="zh-CN" dirty="0"/>
              <a:t>x86</a:t>
            </a:r>
            <a:r>
              <a:rPr lang="zh-CN" altLang="en-US" dirty="0"/>
              <a:t>为代表，只允许</a:t>
            </a:r>
            <a:r>
              <a:rPr lang="en-US" altLang="zh-CN" dirty="0" smtClean="0"/>
              <a:t>store-load</a:t>
            </a:r>
            <a:r>
              <a:rPr lang="zh-CN" altLang="en-US" dirty="0" smtClean="0"/>
              <a:t>（即</a:t>
            </a:r>
            <a:r>
              <a:rPr lang="zh-CN" altLang="en-US" dirty="0"/>
              <a:t>先执行</a:t>
            </a:r>
            <a:r>
              <a:rPr lang="en-US" altLang="zh-CN" dirty="0"/>
              <a:t>store</a:t>
            </a:r>
            <a:r>
              <a:rPr lang="zh-CN" altLang="en-US" dirty="0"/>
              <a:t>指令，再执行</a:t>
            </a:r>
            <a:r>
              <a:rPr lang="en-US" altLang="zh-CN" dirty="0"/>
              <a:t>load</a:t>
            </a:r>
            <a:r>
              <a:rPr lang="zh-CN" altLang="en-US" dirty="0"/>
              <a:t>指</a:t>
            </a:r>
            <a:r>
              <a:rPr lang="zh-CN" altLang="en-US" dirty="0" smtClean="0"/>
              <a:t>令）乱</a:t>
            </a:r>
            <a:r>
              <a:rPr lang="zh-CN" altLang="en-US" dirty="0"/>
              <a:t>序执行。</a:t>
            </a:r>
          </a:p>
          <a:p>
            <a:pPr lvl="1"/>
            <a:r>
              <a:rPr lang="zh-CN" altLang="en-US" dirty="0"/>
              <a:t>弱内存顺序模型：以</a:t>
            </a:r>
            <a:r>
              <a:rPr lang="en-US" altLang="zh-CN" dirty="0"/>
              <a:t>ARM</a:t>
            </a:r>
            <a:r>
              <a:rPr lang="zh-CN" altLang="en-US" dirty="0"/>
              <a:t>为代表，允许所有情况下的指令乱序执行。</a:t>
            </a:r>
          </a:p>
        </p:txBody>
      </p:sp>
    </p:spTree>
    <p:extLst>
      <p:ext uri="{BB962C8B-B14F-4D97-AF65-F5344CB8AC3E}">
        <p14:creationId xmlns:p14="http://schemas.microsoft.com/office/powerpoint/2010/main" val="39523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内存顺序模型的一个例子</a:t>
            </a:r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4176910" y="1168416"/>
            <a:ext cx="3540072" cy="507877"/>
          </a:xfrm>
          <a:prstGeom prst="rect">
            <a:avLst/>
          </a:prstGeom>
        </p:spPr>
        <p:txBody>
          <a:bodyPr/>
          <a:lstStyle>
            <a:lvl1pPr marL="302279" indent="-302279" algn="l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800" dirty="0" smtClean="0">
                <a:cs typeface="Huawei Sans" panose="020C0503030203020204" pitchFamily="34" charset="0"/>
              </a:rPr>
              <a:t>对应四种打印结果：</a:t>
            </a:r>
            <a:endParaRPr lang="zh-CN" altLang="en-US" sz="1800" dirty="0">
              <a:cs typeface="Huawei Sans" panose="020C0503030203020204" pitchFamily="34" charset="0"/>
              <a:sym typeface="Huawei Sans" panose="020C0503030203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84774"/>
              </p:ext>
            </p:extLst>
          </p:nvPr>
        </p:nvGraphicFramePr>
        <p:xfrm>
          <a:off x="731838" y="1860282"/>
          <a:ext cx="3092017" cy="2808519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092017"/>
              </a:tblGrid>
              <a:tr h="545293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+mn-lt"/>
                        </a:rPr>
                        <a:t>初始状态：</a:t>
                      </a:r>
                      <a:r>
                        <a:rPr lang="en-US" sz="1600" kern="0" dirty="0">
                          <a:effectLst/>
                          <a:latin typeface="+mn-lt"/>
                        </a:rPr>
                        <a:t>a = </a:t>
                      </a:r>
                      <a:r>
                        <a:rPr lang="en-US" sz="1600" kern="0" dirty="0" smtClean="0">
                          <a:effectLst/>
                          <a:latin typeface="+mn-lt"/>
                        </a:rPr>
                        <a:t>0, b </a:t>
                      </a:r>
                      <a:r>
                        <a:rPr lang="en-US" sz="1600" kern="0" dirty="0">
                          <a:effectLst/>
                          <a:latin typeface="+mn-lt"/>
                        </a:rPr>
                        <a:t>= </a:t>
                      </a:r>
                      <a:r>
                        <a:rPr lang="en-US" sz="1600" kern="0" dirty="0" smtClean="0">
                          <a:effectLst/>
                          <a:latin typeface="+mn-lt"/>
                        </a:rPr>
                        <a:t>0;</a:t>
                      </a:r>
                      <a:endParaRPr lang="zh-CN" sz="1600" kern="1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CPU0                CPU1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</a:tr>
              <a:tr h="857293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+mn-lt"/>
                        </a:rPr>
                        <a:t>a = </a:t>
                      </a:r>
                      <a:r>
                        <a:rPr lang="en-US" sz="1600" b="0" kern="0" dirty="0" smtClean="0">
                          <a:effectLst/>
                          <a:latin typeface="+mn-lt"/>
                        </a:rPr>
                        <a:t>1;                b </a:t>
                      </a:r>
                      <a:r>
                        <a:rPr lang="en-US" sz="1600" b="0" kern="0" dirty="0">
                          <a:effectLst/>
                          <a:latin typeface="+mn-lt"/>
                        </a:rPr>
                        <a:t>= </a:t>
                      </a:r>
                      <a:r>
                        <a:rPr lang="en-US" sz="1600" b="0" kern="0" dirty="0" smtClean="0">
                          <a:effectLst/>
                          <a:latin typeface="+mn-lt"/>
                        </a:rPr>
                        <a:t>1;</a:t>
                      </a:r>
                      <a:endParaRPr lang="zh-CN" sz="1600" b="0" kern="1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57293">
                <a:tc>
                  <a:txBody>
                    <a:bodyPr/>
                    <a:lstStyle/>
                    <a:p>
                      <a:pPr indent="356870" algn="just">
                        <a:lnSpc>
                          <a:spcPts val="22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+mn-lt"/>
                        </a:rPr>
                        <a:t>print </a:t>
                      </a:r>
                      <a:r>
                        <a:rPr lang="en-US" sz="1600" b="0" kern="0" dirty="0" smtClean="0">
                          <a:effectLst/>
                          <a:latin typeface="+mn-lt"/>
                        </a:rPr>
                        <a:t>b;              print a;</a:t>
                      </a:r>
                      <a:endParaRPr lang="zh-CN" sz="1600" b="0" kern="1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1019" y="1301206"/>
            <a:ext cx="207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对于下面的代码：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15918"/>
              </p:ext>
            </p:extLst>
          </p:nvPr>
        </p:nvGraphicFramePr>
        <p:xfrm>
          <a:off x="4257503" y="1859562"/>
          <a:ext cx="7202660" cy="342989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44062"/>
                <a:gridCol w="872197"/>
                <a:gridCol w="3319975"/>
                <a:gridCol w="1041010"/>
                <a:gridCol w="1125416"/>
              </a:tblGrid>
              <a:tr h="6859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CPU0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CPU1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说明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绝对顺序模型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强、弱内存模型</a:t>
                      </a:r>
                      <a:endParaRPr lang="zh-CN" alt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</a:tr>
              <a:tr h="6859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两个</a:t>
                      </a:r>
                      <a:r>
                        <a:rPr lang="en-US" altLang="zh-CN" sz="1600" dirty="0" smtClean="0"/>
                        <a:t>CPU</a:t>
                      </a:r>
                      <a:r>
                        <a:rPr lang="zh-CN" altLang="en-US" sz="1600" dirty="0" smtClean="0"/>
                        <a:t>都先执行打印，后执行赋值（乱序执行）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不可能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可能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6859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CPU0</a:t>
                      </a:r>
                      <a:r>
                        <a:rPr lang="zh-CN" altLang="en-US" sz="1600" dirty="0" smtClean="0"/>
                        <a:t>先执行完毕，然后</a:t>
                      </a:r>
                      <a:r>
                        <a:rPr lang="en-US" altLang="zh-CN" sz="1600" dirty="0" smtClean="0"/>
                        <a:t>CPU1</a:t>
                      </a:r>
                      <a:r>
                        <a:rPr lang="zh-CN" altLang="en-US" sz="1600" dirty="0" smtClean="0"/>
                        <a:t>执行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可能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可能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6859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CPU1</a:t>
                      </a:r>
                      <a:r>
                        <a:rPr lang="zh-CN" altLang="en-US" sz="1600" dirty="0" smtClean="0"/>
                        <a:t>先执行完毕，然后</a:t>
                      </a:r>
                      <a:r>
                        <a:rPr lang="en-US" altLang="zh-CN" sz="1600" dirty="0" smtClean="0"/>
                        <a:t>CPU0</a:t>
                      </a:r>
                      <a:r>
                        <a:rPr lang="zh-CN" altLang="en-US" sz="1600" dirty="0" smtClean="0"/>
                        <a:t>执行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可能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可能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6859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两个</a:t>
                      </a:r>
                      <a:r>
                        <a:rPr lang="en-US" altLang="zh-CN" sz="1600" dirty="0" smtClean="0"/>
                        <a:t>CPU</a:t>
                      </a:r>
                      <a:r>
                        <a:rPr lang="zh-CN" altLang="en-US" sz="1600" dirty="0" smtClean="0"/>
                        <a:t>同时执行第一条命令，然后同时执行第二条命令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可能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可能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文本占位符 2"/>
          <p:cNvSpPr txBox="1">
            <a:spLocks/>
          </p:cNvSpPr>
          <p:nvPr/>
        </p:nvSpPr>
        <p:spPr bwMode="auto">
          <a:xfrm>
            <a:off x="731838" y="5401382"/>
            <a:ext cx="10643811" cy="98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>
            <a:lvl1pPr marL="302279" indent="-302279" algn="just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ClrTx/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在绝对顺序模型下，不会出现打印</a:t>
            </a:r>
            <a:r>
              <a:rPr lang="en-US" altLang="zh-CN" sz="1800" dirty="0"/>
              <a:t>0</a:t>
            </a:r>
            <a:r>
              <a:rPr lang="zh-CN" altLang="en-US" sz="1800" dirty="0"/>
              <a:t>，</a:t>
            </a:r>
            <a:r>
              <a:rPr lang="en-US" altLang="zh-CN" sz="1800" dirty="0"/>
              <a:t>0</a:t>
            </a:r>
            <a:r>
              <a:rPr lang="zh-CN" altLang="en-US" sz="1800" dirty="0"/>
              <a:t>的情况，因为此模型下指令执行顺序不会被打乱。</a:t>
            </a:r>
            <a:endParaRPr lang="en-US" altLang="zh-CN" sz="1800" dirty="0" smtClean="0"/>
          </a:p>
          <a:p>
            <a:r>
              <a:rPr lang="zh-CN" altLang="en-US" sz="1800" dirty="0"/>
              <a:t>强、弱内存模型都不会保证</a:t>
            </a:r>
            <a:r>
              <a:rPr lang="en-US" altLang="zh-CN" sz="1800" dirty="0"/>
              <a:t>store-load</a:t>
            </a:r>
            <a:r>
              <a:rPr lang="zh-CN" altLang="en-US" sz="1800" dirty="0"/>
              <a:t>顺序，所以上面四种情况都可能会出现</a:t>
            </a:r>
            <a:r>
              <a:rPr lang="zh-CN" altLang="en-US" sz="1800" dirty="0" smtClean="0">
                <a:latin typeface="+mn-ea"/>
                <a:ea typeface="+mn-ea"/>
                <a:sym typeface="Huawei Sans" panose="020C0503030203020204" pitchFamily="34" charset="0"/>
              </a:rPr>
              <a:t>。</a:t>
            </a:r>
            <a:endParaRPr lang="zh-CN" altLang="en-US" sz="1800" dirty="0">
              <a:latin typeface="+mn-ea"/>
              <a:ea typeface="+mn-ea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程序移植问题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/>
              <a:t>x86</a:t>
            </a:r>
            <a:r>
              <a:rPr lang="zh-CN" altLang="en-US" dirty="0"/>
              <a:t>和</a:t>
            </a:r>
            <a:r>
              <a:rPr lang="en-US" altLang="zh-CN" dirty="0"/>
              <a:t>ARM</a:t>
            </a:r>
            <a:r>
              <a:rPr lang="zh-CN" altLang="en-US" dirty="0"/>
              <a:t>架构的内存顺序模型不</a:t>
            </a:r>
            <a:r>
              <a:rPr lang="zh-CN" altLang="en-US" dirty="0" smtClean="0"/>
              <a:t>同（</a:t>
            </a:r>
            <a:r>
              <a:rPr lang="en-US" altLang="zh-CN" dirty="0" smtClean="0"/>
              <a:t>x86</a:t>
            </a:r>
            <a:r>
              <a:rPr lang="zh-CN" altLang="en-US" dirty="0"/>
              <a:t>更为严</a:t>
            </a:r>
            <a:r>
              <a:rPr lang="zh-CN" altLang="en-US" dirty="0" smtClean="0"/>
              <a:t>格），</a:t>
            </a:r>
            <a:r>
              <a:rPr lang="zh-CN" altLang="en-US" dirty="0"/>
              <a:t>所以不同架构间移植代码的时候需要特别注意访存的问题：</a:t>
            </a:r>
          </a:p>
          <a:p>
            <a:pPr lvl="1"/>
            <a:r>
              <a:rPr lang="en-US" altLang="zh-CN" dirty="0"/>
              <a:t>x86</a:t>
            </a:r>
            <a:r>
              <a:rPr lang="zh-CN" altLang="en-US" dirty="0"/>
              <a:t>硬件会保证</a:t>
            </a:r>
            <a:r>
              <a:rPr lang="en-US" altLang="zh-CN" dirty="0"/>
              <a:t>load-load</a:t>
            </a:r>
            <a:r>
              <a:rPr lang="zh-CN" altLang="en-US" dirty="0"/>
              <a:t>、</a:t>
            </a:r>
            <a:r>
              <a:rPr lang="en-US" altLang="zh-CN" dirty="0"/>
              <a:t>store-store</a:t>
            </a:r>
            <a:r>
              <a:rPr lang="zh-CN" altLang="en-US" dirty="0"/>
              <a:t>、</a:t>
            </a:r>
            <a:r>
              <a:rPr lang="en-US" altLang="zh-CN" dirty="0"/>
              <a:t>load-store</a:t>
            </a:r>
            <a:r>
              <a:rPr lang="zh-CN" altLang="en-US" dirty="0"/>
              <a:t>类指令的执行顺序，因此不需要软件在这些指令后添加内存屏障指令。</a:t>
            </a:r>
          </a:p>
          <a:p>
            <a:pPr lvl="1"/>
            <a:r>
              <a:rPr lang="zh-CN" altLang="en-US" dirty="0"/>
              <a:t>但是，这样的代码在</a:t>
            </a:r>
            <a:r>
              <a:rPr lang="en-US" altLang="zh-CN" dirty="0"/>
              <a:t>ARM</a:t>
            </a:r>
            <a:r>
              <a:rPr lang="zh-CN" altLang="en-US" dirty="0"/>
              <a:t>这种弱内存模型下运行就会出问题，在没有加入内存屏障指令时，这</a:t>
            </a:r>
            <a:r>
              <a:rPr lang="en-US" altLang="zh-CN" dirty="0"/>
              <a:t>3</a:t>
            </a:r>
            <a:r>
              <a:rPr lang="zh-CN" altLang="en-US" dirty="0"/>
              <a:t>种指令会乱序执行。</a:t>
            </a:r>
          </a:p>
          <a:p>
            <a:pPr lvl="1"/>
            <a:r>
              <a:rPr lang="zh-CN" altLang="en-US" dirty="0"/>
              <a:t>所以从</a:t>
            </a:r>
            <a:r>
              <a:rPr lang="en-US" altLang="zh-CN" dirty="0"/>
              <a:t>x86</a:t>
            </a:r>
            <a:r>
              <a:rPr lang="zh-CN" altLang="en-US" dirty="0"/>
              <a:t>向</a:t>
            </a:r>
            <a:r>
              <a:rPr lang="en-US" altLang="zh-CN" dirty="0"/>
              <a:t>ARM</a:t>
            </a:r>
            <a:r>
              <a:rPr lang="zh-CN" altLang="en-US" dirty="0"/>
              <a:t>移植代码的时候需要注意添加内存屏障解决问题。</a:t>
            </a:r>
          </a:p>
        </p:txBody>
      </p:sp>
    </p:spTree>
    <p:extLst>
      <p:ext uri="{BB962C8B-B14F-4D97-AF65-F5344CB8AC3E}">
        <p14:creationId xmlns:p14="http://schemas.microsoft.com/office/powerpoint/2010/main" val="6219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内存屏障实例 </a:t>
            </a:r>
            <a:r>
              <a:rPr lang="en-US" altLang="zh-CN" dirty="0"/>
              <a:t>– </a:t>
            </a:r>
            <a:r>
              <a:rPr lang="en-US" altLang="zh-CN" dirty="0" err="1"/>
              <a:t>kfifo</a:t>
            </a:r>
            <a:r>
              <a:rPr lang="zh-CN" altLang="en-US" dirty="0"/>
              <a:t>队列 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912285" y="1233488"/>
            <a:ext cx="10560048" cy="4680000"/>
          </a:xfrm>
          <a:prstGeom prst="rect">
            <a:avLst/>
          </a:prstGeom>
        </p:spPr>
        <p:txBody>
          <a:bodyPr/>
          <a:lstStyle>
            <a:lvl1pPr marL="302279" indent="-302279" algn="l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 smtClean="0">
                <a:ea typeface="方正兰亭黑简体" panose="02000000000000000000"/>
              </a:rPr>
              <a:t>这里</a:t>
            </a:r>
            <a:r>
              <a:rPr lang="zh-CN" altLang="zh-CN" sz="2000" dirty="0" smtClean="0">
                <a:ea typeface="方正兰亭黑简体" panose="02000000000000000000"/>
              </a:rPr>
              <a:t>介绍一个</a:t>
            </a:r>
            <a:r>
              <a:rPr lang="en-US" altLang="zh-CN" sz="2000" dirty="0" smtClean="0">
                <a:ea typeface="方正兰亭黑简体" panose="02000000000000000000"/>
              </a:rPr>
              <a:t>openEuler OS</a:t>
            </a:r>
            <a:r>
              <a:rPr lang="zh-CN" altLang="zh-CN" sz="2000" dirty="0" smtClean="0">
                <a:ea typeface="方正兰亭黑简体" panose="02000000000000000000"/>
              </a:rPr>
              <a:t>中使用内存屏障的实例：</a:t>
            </a:r>
            <a:r>
              <a:rPr lang="en-US" altLang="zh-CN" sz="2000" dirty="0" err="1" smtClean="0">
                <a:ea typeface="方正兰亭黑简体" panose="02000000000000000000"/>
              </a:rPr>
              <a:t>kfifo</a:t>
            </a:r>
            <a:r>
              <a:rPr lang="zh-CN" altLang="zh-CN" sz="2000" dirty="0" smtClean="0">
                <a:ea typeface="方正兰亭黑简体" panose="02000000000000000000"/>
              </a:rPr>
              <a:t>队列</a:t>
            </a:r>
            <a:r>
              <a:rPr lang="zh-CN" altLang="en-US" sz="2000" dirty="0" smtClean="0">
                <a:ea typeface="方正兰亭黑简体" panose="02000000000000000000"/>
              </a:rPr>
              <a:t>。</a:t>
            </a:r>
            <a:r>
              <a:rPr lang="zh-CN" altLang="zh-CN" sz="2000" dirty="0" smtClean="0">
                <a:ea typeface="方正兰亭黑简体" panose="02000000000000000000"/>
              </a:rPr>
              <a:t>其数据结构如下：</a:t>
            </a:r>
            <a:endParaRPr lang="en-US" altLang="zh-CN" sz="2000" dirty="0" smtClean="0">
              <a:ea typeface="方正兰亭黑简体" panose="0200000000000000000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	</a:t>
            </a:r>
            <a:r>
              <a:rPr lang="en-US" altLang="zh-CN" sz="2000" dirty="0" err="1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struct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__</a:t>
            </a:r>
            <a:r>
              <a:rPr lang="en-US" altLang="zh-CN" sz="2000" dirty="0" err="1" smtClean="0">
                <a:ea typeface="方正兰亭黑简体" panose="02000000000000000000"/>
                <a:sym typeface="Huawei Sans" panose="020C0503030203020204" pitchFamily="34" charset="0"/>
              </a:rPr>
              <a:t>kfifo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	   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unsigned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in;       </a:t>
            </a:r>
            <a:r>
              <a:rPr lang="en-US" altLang="zh-CN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写指针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 smtClean="0">
                <a:ea typeface="方正兰亭黑简体" panose="02000000000000000000"/>
                <a:sym typeface="Huawei Sans" panose="020C0503030203020204" pitchFamily="34" charset="0"/>
              </a:rPr>
              <a:t>	   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unsigned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out;      </a:t>
            </a:r>
            <a:r>
              <a:rPr lang="en-US" altLang="zh-CN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读指针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 smtClean="0">
                <a:ea typeface="方正兰亭黑简体" panose="02000000000000000000"/>
                <a:sym typeface="Huawei Sans" panose="020C0503030203020204" pitchFamily="34" charset="0"/>
              </a:rPr>
              <a:t>	   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unsigned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mask;     </a:t>
            </a:r>
            <a:r>
              <a:rPr lang="en-US" altLang="zh-CN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用于记录队列容量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 smtClean="0">
                <a:ea typeface="方正兰亭黑简体" panose="02000000000000000000"/>
                <a:sym typeface="Huawei Sans" panose="020C0503030203020204" pitchFamily="34" charset="0"/>
              </a:rPr>
              <a:t>	   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unsigned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err="1" smtClean="0">
                <a:ea typeface="方正兰亭黑简体" panose="02000000000000000000"/>
                <a:sym typeface="Huawei Sans" panose="020C0503030203020204" pitchFamily="34" charset="0"/>
              </a:rPr>
              <a:t>esize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;    </a:t>
            </a:r>
            <a:r>
              <a:rPr lang="en-US" altLang="zh-CN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元素大小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 smtClean="0">
                <a:ea typeface="方正兰亭黑简体" panose="02000000000000000000"/>
                <a:sym typeface="Huawei Sans" panose="020C0503030203020204" pitchFamily="34" charset="0"/>
              </a:rPr>
              <a:t>	   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unsigned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err="1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int</a:t>
            </a:r>
            <a:r>
              <a:rPr lang="en-US" altLang="zh-CN" sz="2000" dirty="0" smtClean="0">
                <a:solidFill>
                  <a:srgbClr val="0070C0"/>
                </a:solidFill>
                <a:ea typeface="方正兰亭黑简体" panose="02000000000000000000"/>
                <a:sym typeface="Huawei Sans" panose="020C0503030203020204" pitchFamily="34" charset="0"/>
              </a:rPr>
              <a:t> 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*data;    </a:t>
            </a:r>
            <a:r>
              <a:rPr lang="en-US" altLang="zh-CN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  <a:ea typeface="方正兰亭黑简体" panose="02000000000000000000"/>
                <a:sym typeface="Huawei Sans" panose="020C0503030203020204" pitchFamily="34" charset="0"/>
              </a:rPr>
              <a:t>队列起始位置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 smtClean="0">
                <a:ea typeface="方正兰亭黑简体" panose="02000000000000000000"/>
                <a:sym typeface="Huawei Sans" panose="020C0503030203020204" pitchFamily="34" charset="0"/>
              </a:rPr>
              <a:t>	</a:t>
            </a:r>
            <a:r>
              <a:rPr lang="en-US" altLang="zh-CN" sz="2000" dirty="0" smtClean="0">
                <a:ea typeface="方正兰亭黑简体" panose="02000000000000000000"/>
                <a:sym typeface="Huawei Sans" panose="020C0503030203020204" pitchFamily="34" charset="0"/>
              </a:rPr>
              <a:t>}</a:t>
            </a:r>
            <a:endParaRPr lang="zh-CN" altLang="en-US" sz="2000" dirty="0">
              <a:ea typeface="方正兰亭黑简体" panose="02000000000000000000"/>
              <a:sym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内存屏障实例 </a:t>
            </a:r>
            <a:r>
              <a:rPr lang="en-US" altLang="zh-CN" dirty="0"/>
              <a:t>– </a:t>
            </a:r>
            <a:r>
              <a:rPr lang="en-US" altLang="zh-CN" dirty="0" err="1"/>
              <a:t>kfifo</a:t>
            </a:r>
            <a:r>
              <a:rPr lang="zh-CN" altLang="en-US" dirty="0"/>
              <a:t>队列 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41445" y="1461600"/>
            <a:ext cx="1282889" cy="530973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FrutigerNext LT Light" pitchFamily="34" charset="0"/>
                <a:ea typeface="+mn-ea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801813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5pPr>
            <a:lvl6pPr marL="22590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62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34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306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sz="1800" kern="0" smtClean="0"/>
              <a:t>入队操作：</a:t>
            </a:r>
            <a:endParaRPr lang="zh-CN" altLang="en-US" sz="1800" kern="0" dirty="0">
              <a:latin typeface="+mn-ea"/>
              <a:sym typeface="Huawei Sans" panose="020C0503030203020204" pitchFamily="34" charset="0"/>
            </a:endParaRPr>
          </a:p>
        </p:txBody>
      </p:sp>
      <p:grpSp>
        <p:nvGrpSpPr>
          <p:cNvPr id="4" name="画布 36"/>
          <p:cNvGrpSpPr/>
          <p:nvPr/>
        </p:nvGrpSpPr>
        <p:grpSpPr>
          <a:xfrm>
            <a:off x="3076035" y="1354965"/>
            <a:ext cx="6868289" cy="5075202"/>
            <a:chOff x="179998" y="35999"/>
            <a:chExt cx="5062189" cy="3848952"/>
          </a:xfrm>
        </p:grpSpPr>
        <p:sp>
          <p:nvSpPr>
            <p:cNvPr id="5" name="文本框 6"/>
            <p:cNvSpPr txBox="1"/>
            <p:nvPr/>
          </p:nvSpPr>
          <p:spPr>
            <a:xfrm>
              <a:off x="2858186" y="1412729"/>
              <a:ext cx="1505645" cy="74197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356870"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(1)  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先填写数据</a:t>
              </a:r>
            </a:p>
            <a:p>
              <a:pPr indent="356870"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(2)  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再更新</a:t>
              </a:r>
              <a:r>
                <a:rPr lang="en-US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in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指针</a:t>
              </a:r>
            </a:p>
          </p:txBody>
        </p:sp>
        <p:sp>
          <p:nvSpPr>
            <p:cNvPr id="6" name="文本框 49"/>
            <p:cNvSpPr txBox="1"/>
            <p:nvPr/>
          </p:nvSpPr>
          <p:spPr>
            <a:xfrm>
              <a:off x="4619768" y="1063707"/>
              <a:ext cx="401407" cy="12582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eaVert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266700" algn="just">
                <a:lnSpc>
                  <a:spcPts val="22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乱序执行</a:t>
              </a:r>
            </a:p>
          </p:txBody>
        </p:sp>
        <p:sp>
          <p:nvSpPr>
            <p:cNvPr id="7" name="文本框 8"/>
            <p:cNvSpPr txBox="1"/>
            <p:nvPr/>
          </p:nvSpPr>
          <p:spPr>
            <a:xfrm>
              <a:off x="562891" y="429479"/>
              <a:ext cx="668822" cy="35169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356870"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out</a:t>
              </a:r>
              <a:endParaRPr lang="zh-CN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9"/>
            <p:cNvSpPr/>
            <p:nvPr/>
          </p:nvSpPr>
          <p:spPr>
            <a:xfrm>
              <a:off x="512248" y="911167"/>
              <a:ext cx="564543" cy="4373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" name="矩形 10"/>
            <p:cNvSpPr/>
            <p:nvPr/>
          </p:nvSpPr>
          <p:spPr>
            <a:xfrm>
              <a:off x="1079539" y="911167"/>
              <a:ext cx="564515" cy="436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矩形 11"/>
            <p:cNvSpPr/>
            <p:nvPr/>
          </p:nvSpPr>
          <p:spPr>
            <a:xfrm>
              <a:off x="1639670" y="911167"/>
              <a:ext cx="564515" cy="436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矩形 21"/>
            <p:cNvSpPr/>
            <p:nvPr/>
          </p:nvSpPr>
          <p:spPr>
            <a:xfrm>
              <a:off x="2204185" y="911167"/>
              <a:ext cx="564515" cy="436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矩形 22"/>
            <p:cNvSpPr/>
            <p:nvPr/>
          </p:nvSpPr>
          <p:spPr>
            <a:xfrm>
              <a:off x="2770367" y="911167"/>
              <a:ext cx="564515" cy="436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矩形 25"/>
            <p:cNvSpPr/>
            <p:nvPr/>
          </p:nvSpPr>
          <p:spPr>
            <a:xfrm>
              <a:off x="3330355" y="911167"/>
              <a:ext cx="564515" cy="436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文本框 26"/>
            <p:cNvSpPr txBox="1"/>
            <p:nvPr/>
          </p:nvSpPr>
          <p:spPr>
            <a:xfrm>
              <a:off x="599894" y="967495"/>
              <a:ext cx="297408" cy="357612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356870" algn="ctr">
                <a:lnSpc>
                  <a:spcPts val="2200"/>
                </a:lnSpc>
                <a:spcAft>
                  <a:spcPts val="0"/>
                </a:spcAft>
              </a:pPr>
              <a:r>
                <a:rPr lang="en-US" sz="22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sz="1050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1183107" y="967367"/>
              <a:ext cx="394896" cy="35750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sz="2200" dirty="0" smtClean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</a:t>
              </a:r>
              <a:endParaRPr lang="zh-CN" sz="12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" name="文本框 12"/>
            <p:cNvSpPr txBox="1"/>
            <p:nvPr/>
          </p:nvSpPr>
          <p:spPr>
            <a:xfrm>
              <a:off x="1749638" y="967367"/>
              <a:ext cx="394335" cy="35750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sz="2200" dirty="0" smtClean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</a:t>
              </a:r>
              <a:endParaRPr lang="zh-CN" sz="12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7" name="文本框 12"/>
            <p:cNvSpPr txBox="1"/>
            <p:nvPr/>
          </p:nvSpPr>
          <p:spPr>
            <a:xfrm>
              <a:off x="2313741" y="964686"/>
              <a:ext cx="394335" cy="35750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sz="2200" dirty="0" smtClean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</a:t>
              </a:r>
              <a:endParaRPr lang="zh-CN" sz="12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18" name="直接箭头连接符 31"/>
            <p:cNvCxnSpPr/>
            <p:nvPr/>
          </p:nvCxnSpPr>
          <p:spPr>
            <a:xfrm>
              <a:off x="792982" y="438015"/>
              <a:ext cx="0" cy="45217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3036198" y="417046"/>
              <a:ext cx="572135" cy="3511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</a:t>
              </a:r>
              <a:endParaRPr lang="zh-CN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20" name="直接箭头连接符 33"/>
            <p:cNvCxnSpPr/>
            <p:nvPr/>
          </p:nvCxnSpPr>
          <p:spPr>
            <a:xfrm>
              <a:off x="3037443" y="442502"/>
              <a:ext cx="0" cy="4521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34"/>
            <p:cNvSpPr txBox="1"/>
            <p:nvPr/>
          </p:nvSpPr>
          <p:spPr>
            <a:xfrm>
              <a:off x="182880" y="35999"/>
              <a:ext cx="1018079" cy="351129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indent="356870" algn="just">
                <a:lnSpc>
                  <a:spcPts val="2200"/>
                </a:lnSpc>
                <a:spcAft>
                  <a:spcPts val="0"/>
                </a:spcAft>
              </a:pPr>
              <a:r>
                <a:rPr lang="zh-CN" sz="16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写场景：</a:t>
              </a:r>
            </a:p>
          </p:txBody>
        </p:sp>
        <p:sp>
          <p:nvSpPr>
            <p:cNvPr id="22" name="文本框 6"/>
            <p:cNvSpPr txBox="1"/>
            <p:nvPr/>
          </p:nvSpPr>
          <p:spPr>
            <a:xfrm>
              <a:off x="3151999" y="3206948"/>
              <a:ext cx="2090188" cy="67800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lvl="0" indent="-342900" algn="just">
                <a:lnSpc>
                  <a:spcPts val="2200"/>
                </a:lnSpc>
                <a:spcAft>
                  <a:spcPts val="0"/>
                </a:spcAft>
                <a:buFont typeface="+mj-lt"/>
                <a:buAutoNum type="arabicParenBoth"/>
                <a:tabLst>
                  <a:tab pos="228600" algn="l"/>
                </a:tabLst>
              </a:pPr>
              <a:r>
                <a:rPr lang="zh-CN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先更新</a:t>
              </a:r>
              <a:r>
                <a:rPr lang="en-US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in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指针</a:t>
              </a:r>
            </a:p>
            <a:p>
              <a:pPr marL="342900" lvl="0" indent="-342900" algn="just">
                <a:lnSpc>
                  <a:spcPts val="2200"/>
                </a:lnSpc>
                <a:spcAft>
                  <a:spcPts val="0"/>
                </a:spcAft>
                <a:buFont typeface="+mj-lt"/>
                <a:buAutoNum type="arabicParenBoth"/>
                <a:tabLst>
                  <a:tab pos="228600" algn="l"/>
                </a:tabLst>
              </a:pPr>
              <a:r>
                <a:rPr lang="zh-CN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另一个</a:t>
              </a:r>
              <a:r>
                <a:rPr lang="en-US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CPU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再读取</a:t>
              </a:r>
              <a:r>
                <a:rPr lang="en-US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zh-CN" sz="1400" kern="100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个数据</a:t>
              </a:r>
            </a:p>
          </p:txBody>
        </p:sp>
        <p:sp>
          <p:nvSpPr>
            <p:cNvPr id="23" name="文本框 8"/>
            <p:cNvSpPr txBox="1"/>
            <p:nvPr/>
          </p:nvSpPr>
          <p:spPr>
            <a:xfrm>
              <a:off x="788034" y="2183789"/>
              <a:ext cx="572135" cy="3511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out</a:t>
              </a:r>
              <a:endParaRPr lang="zh-CN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" name="矩形 87"/>
            <p:cNvSpPr/>
            <p:nvPr/>
          </p:nvSpPr>
          <p:spPr>
            <a:xfrm>
              <a:off x="530400" y="2687344"/>
              <a:ext cx="564515" cy="4368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矩形 88"/>
            <p:cNvSpPr/>
            <p:nvPr/>
          </p:nvSpPr>
          <p:spPr>
            <a:xfrm>
              <a:off x="1097455" y="2687344"/>
              <a:ext cx="564515" cy="4368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6" name="矩形 89"/>
            <p:cNvSpPr/>
            <p:nvPr/>
          </p:nvSpPr>
          <p:spPr>
            <a:xfrm>
              <a:off x="1657525" y="2687344"/>
              <a:ext cx="564515" cy="4368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矩形 90"/>
            <p:cNvSpPr/>
            <p:nvPr/>
          </p:nvSpPr>
          <p:spPr>
            <a:xfrm>
              <a:off x="2222040" y="2687344"/>
              <a:ext cx="564515" cy="4368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矩形 91"/>
            <p:cNvSpPr/>
            <p:nvPr/>
          </p:nvSpPr>
          <p:spPr>
            <a:xfrm>
              <a:off x="2788460" y="2687344"/>
              <a:ext cx="564515" cy="43688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9" name="矩形 92"/>
            <p:cNvSpPr/>
            <p:nvPr/>
          </p:nvSpPr>
          <p:spPr>
            <a:xfrm>
              <a:off x="3348530" y="2687344"/>
              <a:ext cx="564515" cy="436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0" name="文本框 26"/>
            <p:cNvSpPr txBox="1"/>
            <p:nvPr/>
          </p:nvSpPr>
          <p:spPr>
            <a:xfrm>
              <a:off x="644065" y="2743224"/>
              <a:ext cx="438785" cy="3575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sz="220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5</a:t>
              </a:r>
              <a:endParaRPr lang="zh-CN" sz="120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1" name="文本框 12"/>
            <p:cNvSpPr txBox="1"/>
            <p:nvPr/>
          </p:nvSpPr>
          <p:spPr>
            <a:xfrm>
              <a:off x="1200959" y="2735308"/>
              <a:ext cx="350459" cy="3727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sz="220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</a:t>
              </a:r>
              <a:endParaRPr lang="zh-CN" sz="120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2" name="文本框 12"/>
            <p:cNvSpPr txBox="1"/>
            <p:nvPr/>
          </p:nvSpPr>
          <p:spPr>
            <a:xfrm>
              <a:off x="1767380" y="2743224"/>
              <a:ext cx="394335" cy="3575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sz="2200" dirty="0" smtClean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</a:t>
              </a:r>
              <a:endParaRPr lang="zh-CN" sz="12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3" name="文本框 12"/>
            <p:cNvSpPr txBox="1"/>
            <p:nvPr/>
          </p:nvSpPr>
          <p:spPr>
            <a:xfrm>
              <a:off x="2331895" y="2740684"/>
              <a:ext cx="394335" cy="3575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sz="2200" dirty="0" smtClean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</a:t>
              </a:r>
              <a:endParaRPr lang="zh-CN" sz="12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34" name="直接箭头连接符 98"/>
            <p:cNvCxnSpPr/>
            <p:nvPr/>
          </p:nvCxnSpPr>
          <p:spPr>
            <a:xfrm>
              <a:off x="803909" y="2214269"/>
              <a:ext cx="0" cy="4521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18"/>
            <p:cNvSpPr txBox="1"/>
            <p:nvPr/>
          </p:nvSpPr>
          <p:spPr>
            <a:xfrm>
              <a:off x="3624957" y="2193313"/>
              <a:ext cx="572135" cy="35115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</a:t>
              </a:r>
              <a:endParaRPr lang="zh-CN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36" name="直接箭头连接符 100"/>
            <p:cNvCxnSpPr/>
            <p:nvPr/>
          </p:nvCxnSpPr>
          <p:spPr>
            <a:xfrm>
              <a:off x="3626227" y="2218713"/>
              <a:ext cx="0" cy="4521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4"/>
            <p:cNvSpPr txBox="1"/>
            <p:nvPr/>
          </p:nvSpPr>
          <p:spPr>
            <a:xfrm>
              <a:off x="179998" y="1818027"/>
              <a:ext cx="2528077" cy="35052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ts val="2200"/>
                </a:lnSpc>
                <a:spcAft>
                  <a:spcPts val="0"/>
                </a:spcAft>
              </a:pPr>
              <a:r>
                <a:rPr lang="zh-CN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ea typeface="SimSun" panose="02010600030101010101" pitchFamily="2" charset="-122"/>
                  <a:cs typeface="Times New Roman" panose="02020603050405020304" pitchFamily="18" charset="0"/>
                </a:rPr>
                <a:t>先更新</a:t>
              </a:r>
              <a:r>
                <a:rPr lang="en-US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ea typeface="SimSun" panose="02010600030101010101" pitchFamily="2" charset="-122"/>
                  <a:cs typeface="Times New Roman" panose="02020603050405020304" pitchFamily="18" charset="0"/>
                </a:rPr>
                <a:t>in</a:t>
              </a:r>
              <a:r>
                <a:rPr lang="zh-CN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ea typeface="SimSun" panose="02010600030101010101" pitchFamily="2" charset="-122"/>
                  <a:cs typeface="Times New Roman" panose="02020603050405020304" pitchFamily="18" charset="0"/>
                </a:rPr>
                <a:t>指针导致读到错误数据：</a:t>
              </a:r>
              <a:endParaRPr lang="zh-CN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8" name="乘号 37"/>
            <p:cNvSpPr/>
            <p:nvPr/>
          </p:nvSpPr>
          <p:spPr>
            <a:xfrm>
              <a:off x="2922622" y="2764569"/>
              <a:ext cx="289348" cy="307239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9" name="左弧形箭头 38"/>
            <p:cNvSpPr/>
            <p:nvPr/>
          </p:nvSpPr>
          <p:spPr>
            <a:xfrm flipH="1">
              <a:off x="4363347" y="1447328"/>
              <a:ext cx="190196" cy="389594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下箭头 76"/>
            <p:cNvSpPr/>
            <p:nvPr/>
          </p:nvSpPr>
          <p:spPr>
            <a:xfrm flipV="1">
              <a:off x="2916375" y="3237100"/>
              <a:ext cx="185420" cy="434340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1" name="下箭头 30"/>
            <p:cNvSpPr/>
            <p:nvPr/>
          </p:nvSpPr>
          <p:spPr>
            <a:xfrm flipV="1">
              <a:off x="2903280" y="1447328"/>
              <a:ext cx="185596" cy="434566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97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内存屏障实例 </a:t>
            </a:r>
            <a:r>
              <a:rPr lang="en-US" altLang="zh-CN" dirty="0"/>
              <a:t>– </a:t>
            </a:r>
            <a:r>
              <a:rPr lang="en-US" altLang="zh-CN" dirty="0" err="1"/>
              <a:t>kfifo</a:t>
            </a:r>
            <a:r>
              <a:rPr lang="zh-CN" altLang="en-US" dirty="0"/>
              <a:t>队列 </a:t>
            </a:r>
            <a:r>
              <a:rPr lang="en-US" altLang="zh-CN" dirty="0"/>
              <a:t>(3)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1838" y="1491535"/>
            <a:ext cx="74561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chemeClr val="bg1">
                    <a:lumMod val="75000"/>
                  </a:schemeClr>
                </a:solidFill>
              </a:rPr>
              <a:t>01.</a:t>
            </a:r>
            <a:r>
              <a:rPr lang="en-US" altLang="zh-CN" sz="1800" dirty="0" smtClean="0"/>
              <a:t> </a:t>
            </a:r>
            <a:r>
              <a:rPr lang="en-US" altLang="zh-CN" sz="1800" dirty="0" smtClean="0">
                <a:solidFill>
                  <a:srgbClr val="0070C0"/>
                </a:solidFill>
              </a:rPr>
              <a:t>static</a:t>
            </a:r>
            <a:r>
              <a:rPr lang="en-US" altLang="zh-CN" sz="1800" dirty="0" smtClean="0"/>
              <a:t> </a:t>
            </a:r>
            <a:r>
              <a:rPr lang="en-US" altLang="zh-CN" sz="1800" dirty="0">
                <a:solidFill>
                  <a:srgbClr val="0070C0"/>
                </a:solidFill>
              </a:rPr>
              <a:t>void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</a:rPr>
              <a:t>kfifo_copy_in</a:t>
            </a:r>
            <a:r>
              <a:rPr lang="en-US" altLang="zh-CN" sz="1800" dirty="0">
                <a:solidFill>
                  <a:srgbClr val="0070C0"/>
                </a:solidFill>
              </a:rPr>
              <a:t>(</a:t>
            </a:r>
            <a:r>
              <a:rPr lang="en-US" altLang="zh-CN" sz="1800" dirty="0" err="1">
                <a:solidFill>
                  <a:srgbClr val="0070C0"/>
                </a:solidFill>
              </a:rPr>
              <a:t>struct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__</a:t>
            </a:r>
            <a:r>
              <a:rPr lang="en-US" altLang="zh-CN" sz="1800" dirty="0" err="1"/>
              <a:t>kfifo</a:t>
            </a:r>
            <a:r>
              <a:rPr lang="en-US" altLang="zh-CN" sz="1800" dirty="0"/>
              <a:t> *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const</a:t>
            </a:r>
            <a:r>
              <a:rPr lang="en-US" altLang="zh-CN" sz="1800" dirty="0">
                <a:solidFill>
                  <a:srgbClr val="0070C0"/>
                </a:solidFill>
              </a:rPr>
              <a:t> void</a:t>
            </a:r>
            <a:r>
              <a:rPr lang="en-US" altLang="zh-CN" sz="1800" dirty="0"/>
              <a:t> *</a:t>
            </a:r>
            <a:r>
              <a:rPr lang="en-US" altLang="zh-CN" sz="1800" dirty="0" err="1"/>
              <a:t>src</a:t>
            </a:r>
            <a:r>
              <a:rPr lang="en-US" altLang="zh-CN" sz="1800" dirty="0"/>
              <a:t>, 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02.</a:t>
            </a:r>
            <a:r>
              <a:rPr lang="en-US" altLang="zh-CN" sz="1800" dirty="0" smtClean="0"/>
              <a:t>        </a:t>
            </a:r>
            <a:r>
              <a:rPr lang="en-US" altLang="zh-CN" sz="1800" dirty="0">
                <a:solidFill>
                  <a:srgbClr val="0070C0"/>
                </a:solidFill>
              </a:rPr>
              <a:t>unsigned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</a:rPr>
              <a:t>int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 err="1"/>
              <a:t>len</a:t>
            </a:r>
            <a:r>
              <a:rPr lang="en-US" altLang="zh-CN" sz="1800" dirty="0"/>
              <a:t>, </a:t>
            </a:r>
            <a:r>
              <a:rPr lang="en-US" altLang="zh-CN" sz="1800" dirty="0">
                <a:solidFill>
                  <a:srgbClr val="0070C0"/>
                </a:solidFill>
              </a:rPr>
              <a:t>unsinged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</a:rPr>
              <a:t>int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off)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03.</a:t>
            </a:r>
            <a:r>
              <a:rPr lang="en-US" altLang="zh-CN" sz="1800" dirty="0" smtClean="0"/>
              <a:t> {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04.</a:t>
            </a:r>
            <a:r>
              <a:rPr lang="en-US" altLang="zh-CN" sz="1800" dirty="0" smtClean="0"/>
              <a:t>    </a:t>
            </a:r>
            <a:r>
              <a:rPr lang="en-US" altLang="zh-CN" sz="1800" dirty="0">
                <a:solidFill>
                  <a:srgbClr val="0070C0"/>
                </a:solidFill>
              </a:rPr>
              <a:t>unsigned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</a:rPr>
              <a:t>int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size = 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-&gt;mask + 1;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05.</a:t>
            </a:r>
            <a:r>
              <a:rPr lang="en-US" altLang="zh-CN" sz="1800" dirty="0" smtClean="0"/>
              <a:t>    </a:t>
            </a:r>
            <a:r>
              <a:rPr lang="en-US" altLang="zh-CN" sz="1800" dirty="0">
                <a:solidFill>
                  <a:srgbClr val="0070C0"/>
                </a:solidFill>
              </a:rPr>
              <a:t>unsigned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</a:rPr>
              <a:t>int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 err="1"/>
              <a:t>esize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-&gt;</a:t>
            </a:r>
            <a:r>
              <a:rPr lang="en-US" altLang="zh-CN" sz="1800" dirty="0" err="1"/>
              <a:t>esize</a:t>
            </a:r>
            <a:r>
              <a:rPr lang="en-US" altLang="zh-CN" sz="1800" dirty="0"/>
              <a:t>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06.</a:t>
            </a:r>
            <a:r>
              <a:rPr lang="en-US" altLang="zh-CN" sz="1800" dirty="0" smtClean="0"/>
              <a:t>    </a:t>
            </a:r>
            <a:r>
              <a:rPr lang="en-US" altLang="zh-CN" sz="1800" dirty="0"/>
              <a:t>off &amp;= 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-&gt;mask;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07.</a:t>
            </a:r>
            <a:r>
              <a:rPr lang="en-US" altLang="zh-CN" sz="1800" dirty="0" smtClean="0"/>
              <a:t>    </a:t>
            </a:r>
            <a:r>
              <a:rPr lang="en-US" altLang="zh-CN" sz="1800" dirty="0" smtClean="0">
                <a:solidFill>
                  <a:srgbClr val="0070C0"/>
                </a:solidFill>
              </a:rPr>
              <a:t>if 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esize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!= 1) {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08.</a:t>
            </a:r>
            <a:r>
              <a:rPr lang="en-US" altLang="zh-CN" sz="1800" dirty="0" smtClean="0"/>
              <a:t>       </a:t>
            </a:r>
            <a:r>
              <a:rPr lang="en-US" altLang="zh-CN" sz="1800" dirty="0"/>
              <a:t>off *= </a:t>
            </a:r>
            <a:r>
              <a:rPr lang="en-US" altLang="zh-CN" sz="1800" dirty="0" err="1"/>
              <a:t>esize</a:t>
            </a:r>
            <a:r>
              <a:rPr lang="en-US" altLang="zh-CN" sz="1800" dirty="0"/>
              <a:t>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09.</a:t>
            </a:r>
            <a:r>
              <a:rPr lang="en-US" altLang="zh-CN" sz="1800" dirty="0" smtClean="0"/>
              <a:t>       </a:t>
            </a:r>
            <a:r>
              <a:rPr lang="en-US" altLang="zh-CN" sz="1800" dirty="0"/>
              <a:t>size *= </a:t>
            </a:r>
            <a:r>
              <a:rPr lang="en-US" altLang="zh-CN" sz="1800" dirty="0" err="1"/>
              <a:t>esize</a:t>
            </a:r>
            <a:r>
              <a:rPr lang="en-US" altLang="zh-CN" sz="1800" dirty="0"/>
              <a:t>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10.</a:t>
            </a:r>
            <a:r>
              <a:rPr lang="en-US" altLang="zh-CN" sz="1800" dirty="0" smtClean="0"/>
              <a:t>       </a:t>
            </a:r>
            <a:r>
              <a:rPr lang="en-US" altLang="zh-CN" sz="1800" dirty="0" err="1"/>
              <a:t>len</a:t>
            </a:r>
            <a:r>
              <a:rPr lang="en-US" altLang="zh-CN" sz="1800" dirty="0"/>
              <a:t> *= size;</a:t>
            </a:r>
          </a:p>
          <a:p>
            <a:r>
              <a:rPr lang="en-US" altLang="zh-CN" sz="1800" dirty="0" smtClean="0">
                <a:solidFill>
                  <a:schemeClr val="bg1">
                    <a:lumMod val="75000"/>
                  </a:schemeClr>
                </a:solidFill>
              </a:rPr>
              <a:t>11.</a:t>
            </a:r>
            <a:r>
              <a:rPr lang="en-US" altLang="zh-CN" sz="1800" dirty="0" smtClean="0"/>
              <a:t>    }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12.</a:t>
            </a:r>
            <a:r>
              <a:rPr lang="en-US" altLang="zh-CN" sz="1800" dirty="0" smtClean="0"/>
              <a:t>    </a:t>
            </a:r>
            <a:r>
              <a:rPr lang="en-US" altLang="zh-CN" sz="1800" dirty="0"/>
              <a:t>l = min(</a:t>
            </a:r>
            <a:r>
              <a:rPr lang="en-US" altLang="zh-CN" sz="1800" dirty="0" err="1"/>
              <a:t>len</a:t>
            </a:r>
            <a:r>
              <a:rPr lang="en-US" altLang="zh-CN" sz="1800" dirty="0"/>
              <a:t>, size - off);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13.</a:t>
            </a:r>
            <a:r>
              <a:rPr lang="en-US" altLang="zh-CN" sz="1800" dirty="0" smtClean="0"/>
              <a:t>    </a:t>
            </a:r>
            <a:r>
              <a:rPr lang="en-US" altLang="zh-CN" sz="1800" dirty="0" err="1"/>
              <a:t>memcpy</a:t>
            </a:r>
            <a:r>
              <a:rPr lang="en-US" altLang="zh-CN" sz="1800" dirty="0"/>
              <a:t>(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-&gt;data + off, </a:t>
            </a:r>
            <a:r>
              <a:rPr lang="en-US" altLang="zh-CN" sz="1800" dirty="0" err="1"/>
              <a:t>src</a:t>
            </a:r>
            <a:r>
              <a:rPr lang="en-US" altLang="zh-CN" sz="1800" dirty="0"/>
              <a:t>, l);    </a:t>
            </a:r>
            <a:r>
              <a:rPr lang="en-US" altLang="zh-CN" sz="1800" dirty="0">
                <a:solidFill>
                  <a:srgbClr val="00B050"/>
                </a:solidFill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</a:rPr>
              <a:t>向队列写入数据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14.</a:t>
            </a:r>
            <a:r>
              <a:rPr lang="en-US" altLang="zh-CN" sz="1800" dirty="0" smtClean="0"/>
              <a:t>    </a:t>
            </a:r>
            <a:r>
              <a:rPr lang="en-US" altLang="zh-CN" sz="1800" dirty="0" err="1"/>
              <a:t>memcpy</a:t>
            </a:r>
            <a:r>
              <a:rPr lang="en-US" altLang="zh-CN" sz="1800" dirty="0"/>
              <a:t>(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-&gt;data, </a:t>
            </a:r>
            <a:r>
              <a:rPr lang="en-US" altLang="zh-CN" sz="1800" dirty="0" err="1"/>
              <a:t>src</a:t>
            </a:r>
            <a:r>
              <a:rPr lang="en-US" altLang="zh-CN" sz="1800" dirty="0"/>
              <a:t> + l, </a:t>
            </a:r>
            <a:r>
              <a:rPr lang="en-US" altLang="zh-CN" sz="1800" dirty="0" err="1"/>
              <a:t>len</a:t>
            </a:r>
            <a:r>
              <a:rPr lang="en-US" altLang="zh-CN" sz="1800" dirty="0"/>
              <a:t> - l);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15.</a:t>
            </a:r>
            <a:r>
              <a:rPr lang="en-US" altLang="zh-CN" sz="1800" dirty="0" smtClean="0"/>
              <a:t>    </a:t>
            </a:r>
            <a:r>
              <a:rPr lang="en-US" altLang="zh-CN" sz="1800" dirty="0" err="1"/>
              <a:t>smp_wmb</a:t>
            </a:r>
            <a:r>
              <a:rPr lang="en-US" altLang="zh-CN" sz="1800" dirty="0"/>
              <a:t>(); </a:t>
            </a:r>
            <a:r>
              <a:rPr lang="en-US" altLang="zh-CN" sz="1800" dirty="0">
                <a:solidFill>
                  <a:srgbClr val="00B050"/>
                </a:solidFill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</a:rPr>
              <a:t>插入写内存屏障  防止数据完全写入前更新</a:t>
            </a:r>
            <a:r>
              <a:rPr lang="en-US" altLang="zh-CN" sz="1800" dirty="0">
                <a:solidFill>
                  <a:srgbClr val="00B050"/>
                </a:solidFill>
              </a:rPr>
              <a:t>in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16.</a:t>
            </a:r>
            <a:r>
              <a:rPr lang="en-US" altLang="zh-CN" sz="1800" dirty="0" smtClean="0"/>
              <a:t> }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5748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内存屏障实例 </a:t>
            </a:r>
            <a:r>
              <a:rPr lang="en-US" altLang="zh-CN" dirty="0"/>
              <a:t>– </a:t>
            </a:r>
            <a:r>
              <a:rPr lang="en-US" altLang="zh-CN" dirty="0" err="1"/>
              <a:t>kfifo</a:t>
            </a:r>
            <a:r>
              <a:rPr lang="zh-CN" altLang="en-US" dirty="0"/>
              <a:t>队列 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59155" y="4928355"/>
            <a:ext cx="7182518" cy="1272420"/>
          </a:xfrm>
          <a:prstGeom prst="rect">
            <a:avLst/>
          </a:prstGeom>
        </p:spPr>
        <p:txBody>
          <a:bodyPr/>
          <a:lstStyle>
            <a:lvl1pPr marL="302279" indent="-302279" algn="l" defTabSz="914034" rtl="0" eaLnBrk="1" fontAlgn="ctr" latinLnBrk="0" hangingPunct="1">
              <a:lnSpc>
                <a:spcPct val="140000"/>
              </a:lnSpc>
              <a:spcBef>
                <a:spcPts val="792"/>
              </a:spcBef>
              <a:buSzPct val="50000"/>
              <a:buFont typeface="Wingdings" panose="05000000000000000000" pitchFamily="2" charset="2"/>
              <a:buChar char="l"/>
              <a:defRPr sz="21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1pPr>
            <a:lvl2pPr marL="654938" indent="-251899" algn="l" defTabSz="914034" rtl="0" eaLnBrk="1" fontAlgn="ctr" latinLnBrk="0" hangingPunct="1">
              <a:lnSpc>
                <a:spcPct val="140000"/>
              </a:lnSpc>
              <a:spcBef>
                <a:spcPts val="720"/>
              </a:spcBef>
              <a:buClrTx/>
              <a:buSzPct val="50000"/>
              <a:buFont typeface="Wingdings" panose="05000000000000000000" pitchFamily="2" charset="2"/>
              <a:buChar char="p"/>
              <a:defRPr sz="19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2pPr>
            <a:lvl3pPr marL="1003998" indent="-201519" algn="l" defTabSz="914034" rtl="0" eaLnBrk="1" fontAlgn="ctr" latinLnBrk="0" hangingPunct="1">
              <a:lnSpc>
                <a:spcPct val="140000"/>
              </a:lnSpc>
              <a:spcBef>
                <a:spcPts val="648"/>
              </a:spcBef>
              <a:buClrTx/>
              <a:buSzPct val="50000"/>
              <a:buFont typeface="Wingdings" panose="05000000000000000000" pitchFamily="2" charset="2"/>
              <a:buChar char="n"/>
              <a:defRPr sz="17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3pPr>
            <a:lvl4pPr marL="1399840" indent="-197921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−"/>
              <a:defRPr sz="15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4pPr>
            <a:lvl5pPr marL="1802879" indent="-201519" algn="l" defTabSz="914034" rtl="0" eaLnBrk="1" fontAlgn="ctr" latinLnBrk="0" hangingPunct="1">
              <a:lnSpc>
                <a:spcPct val="140000"/>
              </a:lnSpc>
              <a:spcBef>
                <a:spcPts val="576"/>
              </a:spcBef>
              <a:buFont typeface="Huawei Sans" panose="020C0503030203020204" pitchFamily="34" charset="0"/>
              <a:buChar char="~"/>
              <a:defRPr sz="1399" kern="1200"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+mn-ea"/>
                <a:ea typeface="+mn-ea"/>
              </a:rPr>
              <a:t>说明：</a:t>
            </a:r>
            <a:r>
              <a:rPr lang="zh-CN" altLang="zh-CN" sz="1800" dirty="0" smtClean="0">
                <a:latin typeface="+mn-ea"/>
                <a:ea typeface="+mn-ea"/>
              </a:rPr>
              <a:t>填写数据和更新</a:t>
            </a:r>
            <a:r>
              <a:rPr lang="en-US" altLang="zh-CN" sz="1800" dirty="0" smtClean="0">
                <a:latin typeface="+mn-ea"/>
                <a:ea typeface="+mn-ea"/>
              </a:rPr>
              <a:t>in</a:t>
            </a:r>
            <a:r>
              <a:rPr lang="zh-CN" altLang="zh-CN" sz="1800" dirty="0" smtClean="0">
                <a:latin typeface="+mn-ea"/>
                <a:ea typeface="+mn-ea"/>
              </a:rPr>
              <a:t>指针都是写操作，在弱内存模型中，存在乱序执行的可能</a:t>
            </a:r>
            <a:r>
              <a:rPr lang="zh-CN" altLang="en-US" sz="1800" dirty="0" smtClean="0">
                <a:latin typeface="+mn-ea"/>
                <a:ea typeface="+mn-ea"/>
              </a:rPr>
              <a:t>，</a:t>
            </a:r>
            <a:r>
              <a:rPr lang="zh-CN" altLang="zh-CN" sz="1800" dirty="0" smtClean="0">
                <a:latin typeface="+mn-ea"/>
                <a:ea typeface="+mn-ea"/>
              </a:rPr>
              <a:t>需要插入内存屏障指令来避免可能的错误。同样，读场景也会有类似的问题</a:t>
            </a:r>
            <a:r>
              <a:rPr lang="zh-CN" altLang="en-US" sz="1800" dirty="0" smtClean="0">
                <a:latin typeface="+mn-ea"/>
                <a:ea typeface="+mn-ea"/>
              </a:rPr>
              <a:t>。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1838" y="1228298"/>
            <a:ext cx="5364162" cy="353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17.</a:t>
            </a:r>
            <a:r>
              <a:rPr lang="en-US" altLang="zh-CN" sz="1800" dirty="0" smtClean="0"/>
              <a:t> </a:t>
            </a:r>
            <a:r>
              <a:rPr lang="en-US" altLang="zh-CN" sz="1800" dirty="0">
                <a:solidFill>
                  <a:schemeClr val="accent6"/>
                </a:solidFill>
              </a:rPr>
              <a:t>//</a:t>
            </a:r>
            <a:r>
              <a:rPr lang="zh-CN" altLang="en-US" sz="1800" dirty="0">
                <a:solidFill>
                  <a:schemeClr val="accent6"/>
                </a:solidFill>
              </a:rPr>
              <a:t>入队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18.</a:t>
            </a:r>
            <a:r>
              <a:rPr lang="en-US" altLang="zh-CN" sz="1800" dirty="0" smtClean="0"/>
              <a:t> </a:t>
            </a:r>
            <a:r>
              <a:rPr lang="en-US" altLang="zh-CN" sz="1800" dirty="0" smtClean="0">
                <a:solidFill>
                  <a:srgbClr val="0070C0"/>
                </a:solidFill>
              </a:rPr>
              <a:t>unsigned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1800" dirty="0" smtClean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__</a:t>
            </a:r>
            <a:r>
              <a:rPr lang="en-US" altLang="zh-CN" sz="1800" dirty="0" err="1"/>
              <a:t>kfifo_in</a:t>
            </a:r>
            <a:r>
              <a:rPr lang="en-US" altLang="zh-CN" sz="1800" dirty="0"/>
              <a:t>(</a:t>
            </a:r>
            <a:r>
              <a:rPr lang="en-US" altLang="zh-CN" sz="1800" dirty="0" err="1">
                <a:solidFill>
                  <a:srgbClr val="0070C0"/>
                </a:solidFill>
              </a:rPr>
              <a:t>struct</a:t>
            </a:r>
            <a:r>
              <a:rPr lang="en-US" altLang="zh-CN" sz="1800" dirty="0"/>
              <a:t> __</a:t>
            </a:r>
            <a:r>
              <a:rPr lang="en-US" altLang="zh-CN" sz="1800" dirty="0" err="1"/>
              <a:t>kfifo</a:t>
            </a:r>
            <a:r>
              <a:rPr lang="en-US" altLang="zh-CN" sz="1800" dirty="0"/>
              <a:t> *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,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19.</a:t>
            </a:r>
            <a:r>
              <a:rPr lang="en-US" altLang="zh-CN" sz="1800" dirty="0" smtClean="0"/>
              <a:t>        </a:t>
            </a:r>
            <a:r>
              <a:rPr lang="en-US" altLang="zh-CN" sz="1800" dirty="0" err="1">
                <a:solidFill>
                  <a:srgbClr val="0070C0"/>
                </a:solidFill>
              </a:rPr>
              <a:t>const</a:t>
            </a:r>
            <a:r>
              <a:rPr lang="en-US" altLang="zh-CN" sz="1800" dirty="0">
                <a:solidFill>
                  <a:srgbClr val="0070C0"/>
                </a:solidFill>
              </a:rPr>
              <a:t> void</a:t>
            </a:r>
            <a:r>
              <a:rPr lang="en-US" altLang="zh-CN" sz="1800" dirty="0"/>
              <a:t> *</a:t>
            </a:r>
            <a:r>
              <a:rPr lang="en-US" altLang="zh-CN" sz="1800" dirty="0" err="1"/>
              <a:t>buf</a:t>
            </a:r>
            <a:r>
              <a:rPr lang="en-US" altLang="zh-CN" sz="1800" dirty="0"/>
              <a:t>, </a:t>
            </a:r>
            <a:r>
              <a:rPr lang="en-US" altLang="zh-CN" sz="1800" dirty="0">
                <a:solidFill>
                  <a:srgbClr val="0070C0"/>
                </a:solidFill>
              </a:rPr>
              <a:t>unsigned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</a:rPr>
              <a:t>int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 err="1"/>
              <a:t>len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20.</a:t>
            </a:r>
            <a:r>
              <a:rPr lang="en-US" altLang="zh-CN" sz="1800" dirty="0" smtClean="0"/>
              <a:t> {</a:t>
            </a:r>
            <a:endParaRPr lang="en-US" altLang="zh-CN" sz="1800" dirty="0"/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21.</a:t>
            </a:r>
            <a:r>
              <a:rPr lang="en-US" altLang="zh-CN" sz="1800" dirty="0" smtClean="0"/>
              <a:t>    </a:t>
            </a:r>
            <a:r>
              <a:rPr lang="en-US" altLang="zh-CN" sz="1800" dirty="0">
                <a:solidFill>
                  <a:srgbClr val="0070C0"/>
                </a:solidFill>
              </a:rPr>
              <a:t>unsigned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</a:rPr>
              <a:t>int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l;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22.</a:t>
            </a:r>
            <a:r>
              <a:rPr lang="en-US" altLang="zh-CN" sz="1800" dirty="0" smtClean="0"/>
              <a:t>    </a:t>
            </a:r>
            <a:r>
              <a:rPr lang="en-US" altLang="zh-CN" sz="1800" dirty="0"/>
              <a:t>l = </a:t>
            </a:r>
            <a:r>
              <a:rPr lang="en-US" altLang="zh-CN" sz="1800" dirty="0" err="1"/>
              <a:t>kfifo_unused</a:t>
            </a:r>
            <a:r>
              <a:rPr lang="en-US" altLang="zh-CN" sz="1800" dirty="0"/>
              <a:t>(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);   </a:t>
            </a:r>
            <a:r>
              <a:rPr lang="en-US" altLang="zh-CN" sz="1800" dirty="0">
                <a:solidFill>
                  <a:srgbClr val="00B050"/>
                </a:solidFill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</a:rPr>
              <a:t>计算出剩余空间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23.</a:t>
            </a:r>
            <a:r>
              <a:rPr lang="en-US" altLang="zh-CN" sz="1800" dirty="0" smtClean="0"/>
              <a:t>    </a:t>
            </a:r>
            <a:r>
              <a:rPr lang="en-US" altLang="zh-CN" sz="1800" dirty="0" smtClean="0">
                <a:solidFill>
                  <a:srgbClr val="0070C0"/>
                </a:solidFill>
              </a:rPr>
              <a:t>if</a:t>
            </a:r>
            <a:r>
              <a:rPr lang="en-US" altLang="zh-CN" sz="1800" dirty="0" smtClean="0"/>
              <a:t> (</a:t>
            </a:r>
            <a:r>
              <a:rPr lang="en-US" altLang="zh-CN" sz="1800" dirty="0" err="1" smtClean="0"/>
              <a:t>len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&gt; l)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24.</a:t>
            </a:r>
            <a:r>
              <a:rPr lang="en-US" altLang="zh-CN" sz="1800" dirty="0" smtClean="0"/>
              <a:t>       </a:t>
            </a:r>
            <a:r>
              <a:rPr lang="en-US" altLang="zh-CN" sz="1800" dirty="0" err="1"/>
              <a:t>len</a:t>
            </a:r>
            <a:r>
              <a:rPr lang="en-US" altLang="zh-CN" sz="1800" dirty="0"/>
              <a:t> = l;</a:t>
            </a:r>
          </a:p>
          <a:p>
            <a:r>
              <a:rPr lang="en-US" altLang="zh-CN" sz="1800" dirty="0" smtClean="0">
                <a:solidFill>
                  <a:schemeClr val="bg1">
                    <a:lumMod val="75000"/>
                  </a:schemeClr>
                </a:solidFill>
              </a:rPr>
              <a:t>25.</a:t>
            </a:r>
            <a:r>
              <a:rPr lang="en-US" altLang="zh-CN" sz="1800" dirty="0" smtClean="0"/>
              <a:t>    </a:t>
            </a:r>
            <a:r>
              <a:rPr lang="en-US" altLang="zh-CN" sz="1800" dirty="0" err="1"/>
              <a:t>kfifo_copy_in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buf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len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-&gt;in);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26.</a:t>
            </a:r>
            <a:r>
              <a:rPr lang="en-US" altLang="zh-CN" sz="1800" dirty="0" smtClean="0"/>
              <a:t>    </a:t>
            </a:r>
            <a:r>
              <a:rPr lang="en-US" altLang="zh-CN" sz="1800" dirty="0" err="1"/>
              <a:t>fifo</a:t>
            </a:r>
            <a:r>
              <a:rPr lang="en-US" altLang="zh-CN" sz="1800" dirty="0"/>
              <a:t>-&gt;in += </a:t>
            </a:r>
            <a:r>
              <a:rPr lang="en-US" altLang="zh-CN" sz="1800" dirty="0" err="1"/>
              <a:t>len</a:t>
            </a:r>
            <a:r>
              <a:rPr lang="en-US" altLang="zh-CN" sz="1800" dirty="0"/>
              <a:t>;        </a:t>
            </a:r>
            <a:r>
              <a:rPr lang="en-US" altLang="zh-CN" sz="1800" dirty="0">
                <a:solidFill>
                  <a:srgbClr val="00B050"/>
                </a:solidFill>
              </a:rPr>
              <a:t>//</a:t>
            </a:r>
            <a:r>
              <a:rPr lang="zh-CN" altLang="en-US" sz="1800" dirty="0">
                <a:solidFill>
                  <a:srgbClr val="00B050"/>
                </a:solidFill>
              </a:rPr>
              <a:t>更新入队位置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27.</a:t>
            </a:r>
            <a:r>
              <a:rPr lang="en-US" altLang="zh-CN" sz="1800" dirty="0" smtClean="0"/>
              <a:t>    </a:t>
            </a:r>
            <a:r>
              <a:rPr lang="en-US" altLang="zh-CN" sz="1800" dirty="0">
                <a:solidFill>
                  <a:srgbClr val="0070C0"/>
                </a:solidFill>
              </a:rPr>
              <a:t>return</a:t>
            </a:r>
            <a:r>
              <a:rPr lang="en-US" altLang="zh-CN" sz="1800" dirty="0"/>
              <a:t> </a:t>
            </a:r>
            <a:r>
              <a:rPr lang="en-US" altLang="zh-CN" sz="1800" dirty="0" err="1"/>
              <a:t>len</a:t>
            </a:r>
            <a:r>
              <a:rPr lang="en-US" altLang="zh-CN" sz="1800" dirty="0"/>
              <a:t>;</a:t>
            </a:r>
          </a:p>
          <a:p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28.</a:t>
            </a:r>
            <a:r>
              <a:rPr lang="en-US" altLang="zh-CN" sz="1800" dirty="0" smtClean="0"/>
              <a:t> 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833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出现的背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景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社区版本介绍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平台框架</a:t>
            </a: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Kunpeng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处理器体系结构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架构的弱内存序</a:t>
            </a:r>
          </a:p>
          <a:p>
            <a:r>
              <a:rPr lang="en-US" altLang="zh-CN" b="1" dirty="0"/>
              <a:t>openEuler</a:t>
            </a:r>
            <a:r>
              <a:rPr lang="zh-CN" altLang="en-US" b="1" dirty="0"/>
              <a:t>相对通用</a:t>
            </a:r>
            <a:r>
              <a:rPr lang="en-US" altLang="zh-CN" b="1" dirty="0"/>
              <a:t>Linux</a:t>
            </a:r>
            <a:r>
              <a:rPr lang="zh-CN" altLang="en-US" b="1" dirty="0"/>
              <a:t>操作系统的增强</a:t>
            </a:r>
          </a:p>
        </p:txBody>
      </p:sp>
    </p:spTree>
    <p:extLst>
      <p:ext uri="{BB962C8B-B14F-4D97-AF65-F5344CB8AC3E}">
        <p14:creationId xmlns:p14="http://schemas.microsoft.com/office/powerpoint/2010/main" val="295300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的增强</a:t>
            </a:r>
          </a:p>
        </p:txBody>
      </p:sp>
      <p:sp>
        <p:nvSpPr>
          <p:cNvPr id="3" name="矩形 2"/>
          <p:cNvSpPr/>
          <p:nvPr/>
        </p:nvSpPr>
        <p:spPr>
          <a:xfrm>
            <a:off x="558557" y="1142038"/>
            <a:ext cx="799249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48" indent="-171348" defTabSz="913860">
              <a:lnSpc>
                <a:spcPct val="13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zh-CN" altLang="en-US" sz="1800" dirty="0">
                <a:latin typeface="+mn-ea"/>
              </a:rPr>
              <a:t>为充分发挥鲲鹏处理器的优势，</a:t>
            </a:r>
            <a:r>
              <a:rPr lang="en-US" altLang="zh-CN" sz="1800" dirty="0">
                <a:latin typeface="+mn-ea"/>
              </a:rPr>
              <a:t>openEuler</a:t>
            </a:r>
            <a:r>
              <a:rPr lang="zh-CN" altLang="en-US" sz="1800" dirty="0">
                <a:latin typeface="+mn-ea"/>
              </a:rPr>
              <a:t>对通用</a:t>
            </a:r>
            <a:r>
              <a:rPr lang="en-US" altLang="zh-CN" sz="1800" dirty="0">
                <a:latin typeface="+mn-ea"/>
              </a:rPr>
              <a:t>Linux</a:t>
            </a:r>
            <a:r>
              <a:rPr lang="zh-CN" altLang="en-US" sz="1800" dirty="0">
                <a:latin typeface="+mn-ea"/>
              </a:rPr>
              <a:t>操作系统作了增强</a:t>
            </a:r>
            <a:r>
              <a:rPr lang="zh-CN" altLang="en-US" sz="1800" dirty="0" smtClean="0">
                <a:latin typeface="+mn-ea"/>
                <a:sym typeface="Huawei Sans" panose="020C0503030203020204" pitchFamily="34" charset="0"/>
              </a:rPr>
              <a:t>。</a:t>
            </a:r>
            <a:endParaRPr lang="zh-CN" altLang="en-US" sz="1800" dirty="0">
              <a:latin typeface="+mn-ea"/>
              <a:sym typeface="Huawei Sans" panose="020C0503030203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49471" y="1815576"/>
            <a:ext cx="2931283" cy="44643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文本框 52"/>
          <p:cNvSpPr txBox="1"/>
          <p:nvPr/>
        </p:nvSpPr>
        <p:spPr>
          <a:xfrm>
            <a:off x="8505069" y="1818410"/>
            <a:ext cx="2955095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目前，</a:t>
            </a:r>
            <a:r>
              <a:rPr lang="en-US" altLang="zh-CN" sz="16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openEuler</a:t>
            </a:r>
            <a:r>
              <a:rPr lang="zh-CN" altLang="en-US" sz="16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所做的增强包含了如下几个方面：</a:t>
            </a:r>
            <a:endParaRPr lang="zh-CN" altLang="en-US" sz="16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 smtClean="0">
                <a:latin typeface="+mn-ea"/>
                <a:sym typeface="Huawei Sans" panose="020C0503030203020204" pitchFamily="34" charset="0"/>
              </a:rPr>
              <a:t>多核</a:t>
            </a:r>
            <a:r>
              <a:rPr lang="zh-CN" altLang="en-US" sz="1600" dirty="0">
                <a:latin typeface="+mn-ea"/>
                <a:sym typeface="Huawei Sans" panose="020C0503030203020204" pitchFamily="34" charset="0"/>
              </a:rPr>
              <a:t>调度技术：</a:t>
            </a:r>
            <a:r>
              <a:rPr lang="en-US" altLang="zh-CN" sz="1600" dirty="0" err="1">
                <a:latin typeface="+mn-ea"/>
                <a:sym typeface="Huawei Sans" panose="020C0503030203020204" pitchFamily="34" charset="0"/>
              </a:rPr>
              <a:t>Numa</a:t>
            </a:r>
            <a:r>
              <a:rPr lang="en-US" altLang="zh-CN" sz="1600" dirty="0">
                <a:latin typeface="+mn-ea"/>
                <a:sym typeface="Huawei Sans" panose="020C0503030203020204" pitchFamily="34" charset="0"/>
              </a:rPr>
              <a:t> aware</a:t>
            </a:r>
            <a:r>
              <a:rPr lang="zh-CN" altLang="en-US" sz="1600" dirty="0">
                <a:latin typeface="+mn-ea"/>
                <a:sym typeface="Huawei Sans" panose="020C0503030203020204" pitchFamily="34" charset="0"/>
              </a:rPr>
              <a:t>解决方案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latin typeface="+mn-ea"/>
                <a:sym typeface="Huawei Sans" panose="020C0503030203020204" pitchFamily="34" charset="0"/>
              </a:rPr>
              <a:t>软硬件协同：提供</a:t>
            </a:r>
            <a:r>
              <a:rPr lang="en-US" altLang="zh-CN" sz="1600" dirty="0" smtClean="0">
                <a:latin typeface="+mn-ea"/>
                <a:sym typeface="Huawei Sans" panose="020C0503030203020204" pitchFamily="34" charset="0"/>
              </a:rPr>
              <a:t>KAE</a:t>
            </a:r>
            <a:r>
              <a:rPr lang="zh-CN" altLang="en-US" sz="1600" dirty="0" smtClean="0">
                <a:latin typeface="+mn-ea"/>
                <a:sym typeface="Huawei Sans" panose="020C0503030203020204" pitchFamily="34" charset="0"/>
              </a:rPr>
              <a:t>（</a:t>
            </a:r>
            <a:r>
              <a:rPr lang="en-US" altLang="zh-CN" sz="1600" dirty="0" err="1" smtClean="0">
                <a:latin typeface="+mn-ea"/>
                <a:sym typeface="Huawei Sans" panose="020C0503030203020204" pitchFamily="34" charset="0"/>
              </a:rPr>
              <a:t>Kunpeng</a:t>
            </a:r>
            <a:r>
              <a:rPr lang="en-US" altLang="zh-CN" sz="1600" dirty="0" smtClean="0">
                <a:latin typeface="+mn-ea"/>
                <a:sym typeface="Huawei Sans" panose="020C0503030203020204" pitchFamily="34" charset="0"/>
              </a:rPr>
              <a:t> </a:t>
            </a:r>
            <a:r>
              <a:rPr lang="en-US" altLang="zh-CN" sz="1600" dirty="0">
                <a:latin typeface="+mn-ea"/>
                <a:sym typeface="Huawei Sans" panose="020C0503030203020204" pitchFamily="34" charset="0"/>
              </a:rPr>
              <a:t>Accelerator </a:t>
            </a:r>
            <a:r>
              <a:rPr lang="en-US" altLang="zh-CN" sz="1600" dirty="0" smtClean="0">
                <a:latin typeface="+mn-ea"/>
                <a:sym typeface="Huawei Sans" panose="020C0503030203020204" pitchFamily="34" charset="0"/>
              </a:rPr>
              <a:t>Engine</a:t>
            </a:r>
            <a:r>
              <a:rPr lang="zh-CN" altLang="en-US" sz="1600" dirty="0" smtClean="0">
                <a:latin typeface="+mn-ea"/>
                <a:sym typeface="Huawei Sans" panose="020C0503030203020204" pitchFamily="34" charset="0"/>
              </a:rPr>
              <a:t>）引</a:t>
            </a:r>
            <a:r>
              <a:rPr lang="zh-CN" altLang="en-US" sz="1600" dirty="0">
                <a:latin typeface="+mn-ea"/>
                <a:sym typeface="Huawei Sans" panose="020C0503030203020204" pitchFamily="34" charset="0"/>
              </a:rPr>
              <a:t>擎插件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latin typeface="+mn-ea"/>
                <a:sym typeface="Huawei Sans" panose="020C0503030203020204" pitchFamily="34" charset="0"/>
              </a:rPr>
              <a:t>轻量级虚拟化：提供</a:t>
            </a:r>
            <a:r>
              <a:rPr lang="en-US" altLang="zh-CN" sz="1600" dirty="0" err="1">
                <a:latin typeface="+mn-ea"/>
                <a:sym typeface="Huawei Sans" panose="020C0503030203020204" pitchFamily="34" charset="0"/>
              </a:rPr>
              <a:t>iSulad</a:t>
            </a:r>
            <a:r>
              <a:rPr lang="zh-CN" altLang="en-US" sz="1600" dirty="0">
                <a:latin typeface="+mn-ea"/>
                <a:sym typeface="Huawei Sans" panose="020C0503030203020204" pitchFamily="34" charset="0"/>
              </a:rPr>
              <a:t>轻量级容器全场景解决方案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600" dirty="0">
                <a:latin typeface="+mn-ea"/>
                <a:sym typeface="Huawei Sans" panose="020C0503030203020204" pitchFamily="34" charset="0"/>
              </a:rPr>
              <a:t>智能优化引擎：</a:t>
            </a:r>
            <a:r>
              <a:rPr lang="en-US" altLang="zh-CN" sz="1600" dirty="0">
                <a:latin typeface="+mn-ea"/>
                <a:sym typeface="Huawei Sans" panose="020C0503030203020204" pitchFamily="34" charset="0"/>
              </a:rPr>
              <a:t>A-Tune</a:t>
            </a:r>
          </a:p>
          <a:p>
            <a:pPr marL="171450" indent="-171450" algn="just" defTabSz="914478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  <a:sym typeface="Huawei Sans" panose="020C0503030203020204" pitchFamily="34" charset="0"/>
            </a:endParaRPr>
          </a:p>
        </p:txBody>
      </p:sp>
      <p:sp>
        <p:nvSpPr>
          <p:cNvPr id="6" name="任意多边形 56"/>
          <p:cNvSpPr/>
          <p:nvPr/>
        </p:nvSpPr>
        <p:spPr>
          <a:xfrm>
            <a:off x="731838" y="1815577"/>
            <a:ext cx="7752641" cy="4489690"/>
          </a:xfrm>
          <a:custGeom>
            <a:avLst/>
            <a:gdLst>
              <a:gd name="connsiteX0" fmla="*/ 0 w 6194180"/>
              <a:gd name="connsiteY0" fmla="*/ 0 h 4428553"/>
              <a:gd name="connsiteX1" fmla="*/ 6194180 w 6194180"/>
              <a:gd name="connsiteY1" fmla="*/ 0 h 4428553"/>
              <a:gd name="connsiteX2" fmla="*/ 6194180 w 6194180"/>
              <a:gd name="connsiteY2" fmla="*/ 768285 h 4428553"/>
              <a:gd name="connsiteX3" fmla="*/ 6194180 w 6194180"/>
              <a:gd name="connsiteY3" fmla="*/ 794792 h 4428553"/>
              <a:gd name="connsiteX4" fmla="*/ 6194180 w 6194180"/>
              <a:gd name="connsiteY4" fmla="*/ 4428553 h 4428553"/>
              <a:gd name="connsiteX5" fmla="*/ 0 w 6194180"/>
              <a:gd name="connsiteY5" fmla="*/ 4428553 h 4428553"/>
              <a:gd name="connsiteX6" fmla="*/ 0 w 6194180"/>
              <a:gd name="connsiteY6" fmla="*/ 794792 h 4428553"/>
              <a:gd name="connsiteX7" fmla="*/ 0 w 6194180"/>
              <a:gd name="connsiteY7" fmla="*/ 768285 h 442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94180" h="4428553">
                <a:moveTo>
                  <a:pt x="0" y="0"/>
                </a:moveTo>
                <a:lnTo>
                  <a:pt x="6194180" y="0"/>
                </a:lnTo>
                <a:lnTo>
                  <a:pt x="6194180" y="768285"/>
                </a:lnTo>
                <a:lnTo>
                  <a:pt x="6194180" y="794792"/>
                </a:lnTo>
                <a:lnTo>
                  <a:pt x="6194180" y="4428553"/>
                </a:lnTo>
                <a:lnTo>
                  <a:pt x="0" y="4428553"/>
                </a:lnTo>
                <a:lnTo>
                  <a:pt x="0" y="794792"/>
                </a:lnTo>
                <a:lnTo>
                  <a:pt x="0" y="7682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606026" y="2682068"/>
            <a:ext cx="4815493" cy="65485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202">
              <a:defRPr/>
            </a:pP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731838" y="3040562"/>
            <a:ext cx="1347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78"/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User Space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矩形 10"/>
          <p:cNvSpPr/>
          <p:nvPr/>
        </p:nvSpPr>
        <p:spPr bwMode="auto">
          <a:xfrm>
            <a:off x="2355756" y="1941618"/>
            <a:ext cx="6065763" cy="6399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01202">
              <a:defRPr/>
            </a:pPr>
            <a:r>
              <a:rPr lang="zh-CN" altLang="en-US" sz="1400" kern="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应用程序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矩形 11"/>
          <p:cNvSpPr/>
          <p:nvPr/>
        </p:nvSpPr>
        <p:spPr>
          <a:xfrm>
            <a:off x="2349743" y="3705039"/>
            <a:ext cx="6065763" cy="15386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" name="文本框 12"/>
          <p:cNvSpPr txBox="1"/>
          <p:nvPr/>
        </p:nvSpPr>
        <p:spPr>
          <a:xfrm>
            <a:off x="2276859" y="3689734"/>
            <a:ext cx="692800" cy="37068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914478"/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cs typeface="Arial Unicode MS" panose="020B0604020202020204" pitchFamily="34" charset="-122"/>
                <a:sym typeface="Huawei Sans" panose="020C0503030203020204" pitchFamily="34" charset="0"/>
              </a:rPr>
              <a:t>内核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  <a:cs typeface="Arial Unicode MS" panose="020B0604020202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12" name="矩形 15"/>
          <p:cNvSpPr/>
          <p:nvPr/>
        </p:nvSpPr>
        <p:spPr>
          <a:xfrm>
            <a:off x="2355757" y="5466240"/>
            <a:ext cx="6065761" cy="7259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3" name="文本框 16"/>
          <p:cNvSpPr txBox="1"/>
          <p:nvPr/>
        </p:nvSpPr>
        <p:spPr>
          <a:xfrm>
            <a:off x="2344879" y="5543056"/>
            <a:ext cx="624780" cy="194853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algn="ctr" defTabSz="914478"/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cs typeface="Arial Unicode MS" panose="020B0604020202020204" pitchFamily="34" charset="-122"/>
                <a:sym typeface="Huawei Sans" panose="020C0503030203020204" pitchFamily="34" charset="0"/>
              </a:rPr>
              <a:t>CPU</a:t>
            </a:r>
          </a:p>
        </p:txBody>
      </p:sp>
      <p:sp>
        <p:nvSpPr>
          <p:cNvPr id="14" name="矩形 35"/>
          <p:cNvSpPr/>
          <p:nvPr/>
        </p:nvSpPr>
        <p:spPr>
          <a:xfrm>
            <a:off x="6083606" y="5640482"/>
            <a:ext cx="2189894" cy="410003"/>
          </a:xfrm>
          <a:prstGeom prst="rect">
            <a:avLst/>
          </a:prstGeom>
          <a:solidFill>
            <a:srgbClr val="D5575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18008" rtlCol="0" anchor="t"/>
          <a:lstStyle/>
          <a:p>
            <a:pPr marL="0" marR="0" lvl="0" indent="0" algn="ctr" defTabSz="91447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Kunpeng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5" name="矩形 50"/>
          <p:cNvSpPr/>
          <p:nvPr/>
        </p:nvSpPr>
        <p:spPr bwMode="auto">
          <a:xfrm>
            <a:off x="2574601" y="4175029"/>
            <a:ext cx="1031425" cy="295433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en-US" altLang="zh-CN" sz="1400" kern="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IPC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3581149" y="2686887"/>
            <a:ext cx="1312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78"/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虚拟化</a:t>
            </a:r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&amp; </a:t>
            </a:r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容器</a:t>
            </a:r>
            <a:endParaRPr lang="zh-CN" altLang="en-US" sz="140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71799" y="3513967"/>
            <a:ext cx="75684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1799" y="5365403"/>
            <a:ext cx="75684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9"/>
          <p:cNvSpPr txBox="1"/>
          <p:nvPr/>
        </p:nvSpPr>
        <p:spPr>
          <a:xfrm>
            <a:off x="731838" y="3730870"/>
            <a:ext cx="108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78"/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Kernel</a:t>
            </a:r>
          </a:p>
        </p:txBody>
      </p:sp>
      <p:sp>
        <p:nvSpPr>
          <p:cNvPr id="20" name="文本框 9"/>
          <p:cNvSpPr txBox="1"/>
          <p:nvPr/>
        </p:nvSpPr>
        <p:spPr>
          <a:xfrm>
            <a:off x="731836" y="5492082"/>
            <a:ext cx="120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78"/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Hardware</a:t>
            </a:r>
          </a:p>
        </p:txBody>
      </p:sp>
      <p:sp>
        <p:nvSpPr>
          <p:cNvPr id="21" name="矩形 50"/>
          <p:cNvSpPr/>
          <p:nvPr/>
        </p:nvSpPr>
        <p:spPr bwMode="auto">
          <a:xfrm>
            <a:off x="3736264" y="4175029"/>
            <a:ext cx="1031425" cy="295433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zh-CN" altLang="en-US" sz="1400" kern="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网络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2" name="矩形 50"/>
          <p:cNvSpPr/>
          <p:nvPr/>
        </p:nvSpPr>
        <p:spPr bwMode="auto">
          <a:xfrm>
            <a:off x="4909505" y="4176306"/>
            <a:ext cx="1031425" cy="295433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zh-CN" altLang="en-US" sz="1400" kern="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内存管理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3" name="矩形 50"/>
          <p:cNvSpPr/>
          <p:nvPr/>
        </p:nvSpPr>
        <p:spPr bwMode="auto">
          <a:xfrm>
            <a:off x="6083606" y="4176306"/>
            <a:ext cx="1031425" cy="295433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en-US" altLang="zh-CN" sz="1400" kern="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KVM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4" name="矩形 50"/>
          <p:cNvSpPr/>
          <p:nvPr/>
        </p:nvSpPr>
        <p:spPr bwMode="auto">
          <a:xfrm>
            <a:off x="7244409" y="4180163"/>
            <a:ext cx="1031425" cy="295433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en-US" altLang="zh-CN" sz="1400" kern="0" dirty="0" err="1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cgroup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5" name="矩形 50"/>
          <p:cNvSpPr/>
          <p:nvPr/>
        </p:nvSpPr>
        <p:spPr bwMode="auto">
          <a:xfrm>
            <a:off x="2574600" y="4637891"/>
            <a:ext cx="1031425" cy="295433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zh-CN" altLang="en-US" sz="1400" kern="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文</a:t>
            </a:r>
            <a:r>
              <a:rPr lang="zh-CN" altLang="en-US" sz="1400" kern="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件系统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6" name="矩形 50"/>
          <p:cNvSpPr/>
          <p:nvPr/>
        </p:nvSpPr>
        <p:spPr bwMode="auto">
          <a:xfrm>
            <a:off x="3736264" y="4626525"/>
            <a:ext cx="1031425" cy="295433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zh-CN" altLang="en-US" sz="1400" kern="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进程管理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7" name="矩形 50"/>
          <p:cNvSpPr/>
          <p:nvPr/>
        </p:nvSpPr>
        <p:spPr bwMode="auto">
          <a:xfrm>
            <a:off x="4902115" y="4629526"/>
            <a:ext cx="1031425" cy="295433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zh-CN" altLang="en-US" sz="1400" kern="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设备管理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8" name="矩形 50"/>
          <p:cNvSpPr/>
          <p:nvPr/>
        </p:nvSpPr>
        <p:spPr bwMode="auto">
          <a:xfrm>
            <a:off x="6085940" y="4626525"/>
            <a:ext cx="1031425" cy="51087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en-US" altLang="zh-CN" sz="1400" kern="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name space</a:t>
            </a:r>
            <a:endParaRPr lang="zh-CN" altLang="en-US" sz="1400" kern="0" dirty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29" name="矩形 50"/>
          <p:cNvSpPr/>
          <p:nvPr/>
        </p:nvSpPr>
        <p:spPr bwMode="auto">
          <a:xfrm>
            <a:off x="7251791" y="4629526"/>
            <a:ext cx="1031425" cy="295433"/>
          </a:xfrm>
          <a:prstGeom prst="rect">
            <a:avLst/>
          </a:prstGeom>
          <a:solidFill>
            <a:srgbClr val="DB6E6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16" tIns="39608" rIns="79216" bIns="396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202">
              <a:defRPr/>
            </a:pPr>
            <a:r>
              <a:rPr lang="en-US" altLang="zh-CN" sz="1400" kern="0" dirty="0" smtClean="0">
                <a:solidFill>
                  <a:schemeClr val="bg1">
                    <a:lumMod val="8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KAE</a:t>
            </a:r>
            <a:endParaRPr lang="zh-CN" altLang="en-US" sz="1400" kern="0" dirty="0">
              <a:solidFill>
                <a:schemeClr val="bg1">
                  <a:lumMod val="85000"/>
                </a:schemeClr>
              </a:solidFill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0" name="矩形 35"/>
          <p:cNvSpPr/>
          <p:nvPr/>
        </p:nvSpPr>
        <p:spPr>
          <a:xfrm>
            <a:off x="3090312" y="5640482"/>
            <a:ext cx="2197276" cy="41000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18008" rtlCol="0" anchor="t"/>
          <a:lstStyle/>
          <a:p>
            <a:pPr marL="0" marR="0" lvl="0" indent="0" algn="ctr" defTabSz="91447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x86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1" name="矩形 35"/>
          <p:cNvSpPr/>
          <p:nvPr/>
        </p:nvSpPr>
        <p:spPr>
          <a:xfrm>
            <a:off x="2349743" y="2854971"/>
            <a:ext cx="1079707" cy="35681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18008" rtlCol="0" anchor="t"/>
          <a:lstStyle/>
          <a:p>
            <a:pPr marL="0" marR="0" lvl="0" indent="0" algn="ctr" defTabSz="91447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A-Tune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2" name="矩形 35"/>
          <p:cNvSpPr/>
          <p:nvPr/>
        </p:nvSpPr>
        <p:spPr>
          <a:xfrm>
            <a:off x="4918411" y="2884658"/>
            <a:ext cx="1040006" cy="297436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18008" rtlCol="0" anchor="t"/>
          <a:lstStyle/>
          <a:p>
            <a:pPr marL="0" marR="0" lvl="0" indent="0" algn="ctr" defTabSz="91447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虚拟化</a:t>
            </a:r>
          </a:p>
        </p:txBody>
      </p:sp>
      <p:sp>
        <p:nvSpPr>
          <p:cNvPr id="33" name="矩形 35"/>
          <p:cNvSpPr/>
          <p:nvPr/>
        </p:nvSpPr>
        <p:spPr>
          <a:xfrm>
            <a:off x="6067739" y="2887692"/>
            <a:ext cx="1040006" cy="297436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18008" rtlCol="0" anchor="t"/>
          <a:lstStyle/>
          <a:p>
            <a:pPr marL="0" marR="0" lvl="0" indent="0" algn="ctr" defTabSz="91447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iSulad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4" name="矩形 35"/>
          <p:cNvSpPr/>
          <p:nvPr/>
        </p:nvSpPr>
        <p:spPr>
          <a:xfrm>
            <a:off x="7217009" y="2890449"/>
            <a:ext cx="1040006" cy="297436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18008" rtlCol="0" anchor="t"/>
          <a:lstStyle/>
          <a:p>
            <a:pPr marL="0" marR="0" lvl="0" indent="0" algn="ctr" defTabSz="914478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Docker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7785" y="3736033"/>
            <a:ext cx="37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①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11317" y="4632905"/>
            <a:ext cx="362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②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97606" y="2945620"/>
            <a:ext cx="362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③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29403" y="2907313"/>
            <a:ext cx="362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4084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800" dirty="0" smtClean="0"/>
              <a:t>下列有关</a:t>
            </a:r>
            <a:r>
              <a:rPr lang="en-US" altLang="zh-CN" sz="1800" dirty="0" smtClean="0"/>
              <a:t>openEuler</a:t>
            </a:r>
            <a:r>
              <a:rPr lang="zh-CN" altLang="en-US" sz="1800" dirty="0" smtClean="0"/>
              <a:t>说法错误的是？（     ）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有近</a:t>
            </a:r>
            <a:r>
              <a:rPr lang="en-US" altLang="zh-CN" sz="1600" dirty="0" smtClean="0"/>
              <a:t>10</a:t>
            </a:r>
            <a:r>
              <a:rPr lang="zh-CN" altLang="en-US" sz="1600" dirty="0" smtClean="0"/>
              <a:t>年的技术积累，已广泛用于华为内部产品</a:t>
            </a:r>
          </a:p>
          <a:p>
            <a:pPr lvl="1"/>
            <a:r>
              <a:rPr lang="zh-CN" altLang="en-US" sz="1600" dirty="0" smtClean="0"/>
              <a:t>基于</a:t>
            </a:r>
            <a:r>
              <a:rPr lang="en-US" altLang="zh-CN" sz="1600" dirty="0" smtClean="0"/>
              <a:t>Linux 4.19</a:t>
            </a:r>
            <a:r>
              <a:rPr lang="zh-CN" altLang="en-US" sz="1600" dirty="0" smtClean="0"/>
              <a:t>内核</a:t>
            </a:r>
          </a:p>
          <a:p>
            <a:pPr lvl="1"/>
            <a:r>
              <a:rPr lang="zh-CN" altLang="en-US" sz="1600" dirty="0" smtClean="0"/>
              <a:t>仅支持</a:t>
            </a:r>
            <a:r>
              <a:rPr lang="en-US" altLang="zh-CN" sz="1600" dirty="0" err="1" smtClean="0"/>
              <a:t>Kunpeng</a:t>
            </a:r>
            <a:r>
              <a:rPr lang="zh-CN" altLang="en-US" sz="1600" dirty="0" smtClean="0"/>
              <a:t>处理器</a:t>
            </a:r>
          </a:p>
          <a:p>
            <a:pPr lvl="1"/>
            <a:r>
              <a:rPr lang="zh-CN" altLang="en-US" sz="1600" dirty="0" smtClean="0"/>
              <a:t>是一款通用服务器操作系统</a:t>
            </a:r>
            <a:endParaRPr lang="en-US" altLang="zh-CN" sz="1600" dirty="0" smtClean="0"/>
          </a:p>
          <a:p>
            <a:r>
              <a:rPr lang="zh-CN" altLang="en-US" sz="1800" dirty="0" smtClean="0"/>
              <a:t>下列有关</a:t>
            </a:r>
            <a:r>
              <a:rPr lang="en-US" altLang="zh-CN" sz="1800" dirty="0" smtClean="0"/>
              <a:t>openEuler</a:t>
            </a:r>
            <a:r>
              <a:rPr lang="zh-CN" altLang="en-US" sz="1800" dirty="0" smtClean="0"/>
              <a:t>说法正确的是</a:t>
            </a:r>
            <a:r>
              <a:rPr lang="zh-CN" altLang="en-US" sz="1800" smtClean="0"/>
              <a:t>？（     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提供一种</a:t>
            </a:r>
            <a:r>
              <a:rPr lang="en-US" altLang="zh-CN" sz="1600" dirty="0" err="1" smtClean="0"/>
              <a:t>Numa</a:t>
            </a:r>
            <a:r>
              <a:rPr lang="en-US" altLang="zh-CN" sz="1600" dirty="0" smtClean="0"/>
              <a:t> aware</a:t>
            </a:r>
            <a:r>
              <a:rPr lang="zh-CN" altLang="en-US" sz="1600" dirty="0" smtClean="0"/>
              <a:t>解决方案，提升了多核调度性能</a:t>
            </a:r>
          </a:p>
          <a:p>
            <a:pPr lvl="1"/>
            <a:r>
              <a:rPr lang="zh-CN" altLang="en-US" sz="1600" dirty="0" smtClean="0"/>
              <a:t>提供鲲鹏加速引擎插件，使能鲲鹏硬件加速能力</a:t>
            </a:r>
          </a:p>
          <a:p>
            <a:pPr lvl="1"/>
            <a:r>
              <a:rPr lang="zh-CN" altLang="en-US" sz="1600" dirty="0" smtClean="0"/>
              <a:t>提供</a:t>
            </a:r>
            <a:r>
              <a:rPr lang="en-US" altLang="zh-CN" sz="1600" dirty="0" err="1" smtClean="0"/>
              <a:t>iSulad</a:t>
            </a:r>
            <a:r>
              <a:rPr lang="zh-CN" altLang="en-US" sz="1600" dirty="0" smtClean="0"/>
              <a:t>轻量级容器全场景解决方案</a:t>
            </a:r>
          </a:p>
          <a:p>
            <a:pPr lvl="1"/>
            <a:r>
              <a:rPr lang="zh-CN" altLang="en-US" sz="1600" dirty="0" smtClean="0"/>
              <a:t>提供了</a:t>
            </a:r>
            <a:r>
              <a:rPr lang="en-US" altLang="zh-CN" sz="1600" dirty="0" smtClean="0"/>
              <a:t>A-Tune</a:t>
            </a:r>
            <a:r>
              <a:rPr lang="zh-CN" altLang="en-US" sz="1600" dirty="0" smtClean="0"/>
              <a:t>智能优化引擎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3009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openEuler</a:t>
            </a:r>
            <a:r>
              <a:rPr lang="zh-CN" altLang="en-US" b="1" dirty="0"/>
              <a:t>出现的背</a:t>
            </a:r>
            <a:r>
              <a:rPr lang="zh-CN" altLang="en-US" b="1" dirty="0" smtClean="0"/>
              <a:t>景</a:t>
            </a:r>
            <a:endParaRPr lang="zh-CN" altLang="en-US" b="1" dirty="0"/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社区版本介绍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平台框架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Kunpeng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处理器体系结构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架构的弱内存序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相对通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操作系统的增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强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6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</p:spPr>
        <p:txBody>
          <a:bodyPr/>
          <a:lstStyle/>
          <a:p>
            <a:r>
              <a:rPr lang="zh-CN" altLang="en-US" dirty="0"/>
              <a:t>本章介绍了</a:t>
            </a:r>
            <a:r>
              <a:rPr lang="en-US" altLang="zh-CN" dirty="0"/>
              <a:t>openEuler</a:t>
            </a:r>
            <a:r>
              <a:rPr lang="zh-CN" altLang="en-US" dirty="0"/>
              <a:t>操作系统出现的背</a:t>
            </a:r>
            <a:r>
              <a:rPr lang="zh-CN" altLang="en-US" dirty="0" smtClean="0"/>
              <a:t>景</a:t>
            </a:r>
            <a:r>
              <a:rPr lang="zh-CN" altLang="en-US" dirty="0"/>
              <a:t>、</a:t>
            </a:r>
            <a:r>
              <a:rPr lang="zh-CN" altLang="en-US" dirty="0" smtClean="0"/>
              <a:t>社区版本和平台框架，</a:t>
            </a:r>
            <a:r>
              <a:rPr lang="zh-CN" altLang="en-US" dirty="0"/>
              <a:t>并结合鲲鹏处理器硬件基础，介绍</a:t>
            </a:r>
            <a:r>
              <a:rPr lang="zh-CN" altLang="en-US" dirty="0" smtClean="0"/>
              <a:t>了</a:t>
            </a:r>
            <a:r>
              <a:rPr lang="en-US" altLang="zh-CN" dirty="0" smtClean="0"/>
              <a:t>ARM</a:t>
            </a:r>
            <a:r>
              <a:rPr lang="zh-CN" altLang="en-US" dirty="0" smtClean="0"/>
              <a:t>架构的弱内存序问题。</a:t>
            </a:r>
            <a:r>
              <a:rPr lang="zh-CN" altLang="en-US" dirty="0"/>
              <a:t>本章</a:t>
            </a:r>
            <a:r>
              <a:rPr lang="zh-CN" altLang="en-US" dirty="0" smtClean="0"/>
              <a:t>还介绍了</a:t>
            </a:r>
            <a:r>
              <a:rPr lang="en-US" altLang="zh-CN" dirty="0" smtClean="0"/>
              <a:t>openEuler</a:t>
            </a:r>
            <a:r>
              <a:rPr lang="zh-CN" altLang="en-US" dirty="0"/>
              <a:t>对通用</a:t>
            </a:r>
            <a:r>
              <a:rPr lang="en-US" altLang="zh-CN" dirty="0"/>
              <a:t>Linux</a:t>
            </a:r>
            <a:r>
              <a:rPr lang="zh-CN" altLang="en-US" dirty="0"/>
              <a:t>操作系统的增</a:t>
            </a:r>
            <a:r>
              <a:rPr lang="zh-CN" altLang="en-US" dirty="0" smtClean="0"/>
              <a:t>强。</a:t>
            </a:r>
            <a:endParaRPr lang="zh-CN" altLang="en-US" dirty="0"/>
          </a:p>
          <a:p>
            <a:r>
              <a:rPr lang="zh-CN" altLang="en-US" dirty="0"/>
              <a:t>通过本章的学习，</a:t>
            </a:r>
            <a:r>
              <a:rPr lang="zh-CN" altLang="en-US" dirty="0" smtClean="0"/>
              <a:t>应了解并</a:t>
            </a:r>
            <a:r>
              <a:rPr lang="zh-CN" altLang="en-US" dirty="0"/>
              <a:t>掌握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lvl="1"/>
            <a:r>
              <a:rPr lang="en-US" altLang="zh-CN" dirty="0"/>
              <a:t>openEuler</a:t>
            </a:r>
            <a:r>
              <a:rPr lang="zh-CN" altLang="en-US" dirty="0"/>
              <a:t>出现的背</a:t>
            </a:r>
            <a:r>
              <a:rPr lang="zh-CN" altLang="en-US" dirty="0" smtClean="0"/>
              <a:t>景、社区版本和平台框架；</a:t>
            </a:r>
            <a:endParaRPr lang="zh-CN" altLang="en-US" dirty="0"/>
          </a:p>
          <a:p>
            <a:pPr lvl="1"/>
            <a:r>
              <a:rPr lang="en-US" altLang="zh-CN" dirty="0" err="1"/>
              <a:t>Kunpeng</a:t>
            </a:r>
            <a:r>
              <a:rPr lang="zh-CN" altLang="en-US" dirty="0"/>
              <a:t>处理器体系结构</a:t>
            </a:r>
            <a:r>
              <a:rPr lang="zh-CN" altLang="en-US" dirty="0" smtClean="0"/>
              <a:t>。学</a:t>
            </a:r>
            <a:r>
              <a:rPr lang="zh-CN" altLang="en-US" dirty="0"/>
              <a:t>有余力者还可了解</a:t>
            </a:r>
            <a:r>
              <a:rPr lang="en-US" altLang="zh-CN" dirty="0"/>
              <a:t>ARM</a:t>
            </a:r>
            <a:r>
              <a:rPr lang="zh-CN" altLang="en-US" dirty="0"/>
              <a:t>架构的弱内存</a:t>
            </a:r>
            <a:r>
              <a:rPr lang="zh-CN" altLang="en-US" dirty="0" smtClean="0"/>
              <a:t>序；</a:t>
            </a:r>
            <a:endParaRPr lang="zh-CN" altLang="en-US" dirty="0"/>
          </a:p>
          <a:p>
            <a:pPr lvl="1"/>
            <a:r>
              <a:rPr lang="en-US" altLang="zh-CN" dirty="0"/>
              <a:t>openEuler</a:t>
            </a:r>
            <a:r>
              <a:rPr lang="zh-CN" altLang="en-US" dirty="0"/>
              <a:t>对通用</a:t>
            </a:r>
            <a:r>
              <a:rPr lang="en-US" altLang="zh-CN" dirty="0"/>
              <a:t>Linux</a:t>
            </a:r>
            <a:r>
              <a:rPr lang="zh-CN" altLang="en-US" dirty="0"/>
              <a:t>操作系统的增</a:t>
            </a:r>
            <a:r>
              <a:rPr lang="zh-CN" altLang="en-US" dirty="0" smtClean="0"/>
              <a:t>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4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</p:spPr>
        <p:txBody>
          <a:bodyPr/>
          <a:lstStyle/>
          <a:p>
            <a:r>
              <a:rPr lang="en-US" altLang="zh-CN" dirty="0"/>
              <a:t>《openEuler</a:t>
            </a:r>
            <a:r>
              <a:rPr lang="zh-CN" altLang="en-US" dirty="0"/>
              <a:t>操作系统</a:t>
            </a:r>
            <a:r>
              <a:rPr lang="en-US" altLang="zh-CN" dirty="0"/>
              <a:t>》·</a:t>
            </a:r>
            <a:r>
              <a:rPr lang="zh-CN" altLang="en-US" dirty="0"/>
              <a:t>清华大学出版</a:t>
            </a:r>
            <a:r>
              <a:rPr lang="zh-CN" altLang="en-US" dirty="0" smtClean="0"/>
              <a:t>社</a:t>
            </a:r>
            <a:endParaRPr lang="en-US" altLang="zh-CN" dirty="0" smtClean="0"/>
          </a:p>
          <a:p>
            <a:r>
              <a:rPr lang="en-US" altLang="zh-CN" dirty="0"/>
              <a:t>《 openEuler</a:t>
            </a:r>
            <a:r>
              <a:rPr lang="zh-CN" altLang="en-US" dirty="0"/>
              <a:t>内核编程技术</a:t>
            </a:r>
            <a:r>
              <a:rPr lang="en-US" altLang="zh-CN" dirty="0" smtClean="0"/>
              <a:t>》·</a:t>
            </a:r>
            <a:r>
              <a:rPr lang="zh-CN" altLang="en-US" dirty="0" smtClean="0"/>
              <a:t>中国科学院软件研究所</a:t>
            </a:r>
            <a:endParaRPr lang="en-US" altLang="zh-CN" dirty="0"/>
          </a:p>
          <a:p>
            <a:r>
              <a:rPr lang="en-US" altLang="zh-CN" dirty="0"/>
              <a:t>《 openEuler</a:t>
            </a:r>
            <a:r>
              <a:rPr lang="zh-CN" altLang="en-US" dirty="0"/>
              <a:t>应用编程技术</a:t>
            </a:r>
            <a:r>
              <a:rPr lang="en-US" altLang="zh-CN" dirty="0" smtClean="0"/>
              <a:t>》</a:t>
            </a:r>
            <a:r>
              <a:rPr lang="en-US" altLang="zh-CN" dirty="0"/>
              <a:t>·</a:t>
            </a:r>
            <a:r>
              <a:rPr lang="zh-CN" altLang="en-US" dirty="0"/>
              <a:t>中国科学院软件研究所</a:t>
            </a:r>
          </a:p>
        </p:txBody>
      </p:sp>
    </p:spTree>
    <p:extLst>
      <p:ext uri="{BB962C8B-B14F-4D97-AF65-F5344CB8AC3E}">
        <p14:creationId xmlns:p14="http://schemas.microsoft.com/office/powerpoint/2010/main" val="24767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出现的背</a:t>
            </a:r>
            <a:r>
              <a:rPr lang="zh-CN" altLang="en-US" dirty="0" smtClean="0"/>
              <a:t>景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EulerOS</a:t>
            </a:r>
            <a:r>
              <a:rPr lang="zh-CN" altLang="en-US" dirty="0"/>
              <a:t>是一款基于</a:t>
            </a:r>
            <a:r>
              <a:rPr lang="en-US" altLang="zh-CN" dirty="0"/>
              <a:t>Linux</a:t>
            </a:r>
            <a:r>
              <a:rPr lang="zh-CN" altLang="en-US" dirty="0"/>
              <a:t>内核的服务器操作系统，支持</a:t>
            </a:r>
            <a:r>
              <a:rPr lang="en-US" altLang="zh-CN" dirty="0"/>
              <a:t>x86</a:t>
            </a:r>
            <a:r>
              <a:rPr lang="zh-CN" altLang="en-US" dirty="0"/>
              <a:t>和</a:t>
            </a:r>
            <a:r>
              <a:rPr lang="en-US" altLang="zh-CN" dirty="0"/>
              <a:t>ARM</a:t>
            </a:r>
            <a:r>
              <a:rPr lang="zh-CN" altLang="en-US" dirty="0"/>
              <a:t>等多种处理器架构，适用于数据库、大数据、云计算、人工智能等应用场景； </a:t>
            </a:r>
          </a:p>
          <a:p>
            <a:r>
              <a:rPr lang="zh-CN" altLang="en-US" dirty="0"/>
              <a:t>在近</a:t>
            </a:r>
            <a:r>
              <a:rPr lang="en-US" altLang="zh-CN" dirty="0"/>
              <a:t>10</a:t>
            </a:r>
            <a:r>
              <a:rPr lang="zh-CN" altLang="en-US" dirty="0"/>
              <a:t>年的发展中，</a:t>
            </a:r>
            <a:r>
              <a:rPr lang="en-US" altLang="zh-CN" dirty="0"/>
              <a:t>EulerOS</a:t>
            </a:r>
            <a:r>
              <a:rPr lang="zh-CN" altLang="en-US" dirty="0"/>
              <a:t>成功支持了华为各种产品解决方案，以安全、稳定、高效被业界认可； </a:t>
            </a:r>
          </a:p>
          <a:p>
            <a:r>
              <a:rPr lang="zh-CN" altLang="en-US" dirty="0"/>
              <a:t>随着云计算的兴起和鲲鹏芯片的发展，</a:t>
            </a:r>
            <a:r>
              <a:rPr lang="en-US" altLang="zh-CN" dirty="0"/>
              <a:t>EulerOS</a:t>
            </a:r>
            <a:r>
              <a:rPr lang="zh-CN" altLang="en-US" dirty="0"/>
              <a:t>成为与鲲鹏芯片配套最合适的软件基础设施； </a:t>
            </a:r>
          </a:p>
          <a:p>
            <a:r>
              <a:rPr lang="zh-CN" altLang="en-US" dirty="0"/>
              <a:t>为推动鲲鹏生态的发展，繁荣国内和全球的计算产业，</a:t>
            </a:r>
            <a:r>
              <a:rPr lang="en-US" altLang="zh-CN" dirty="0"/>
              <a:t>2019</a:t>
            </a:r>
            <a:r>
              <a:rPr lang="zh-CN" altLang="en-US" dirty="0"/>
              <a:t>年底</a:t>
            </a:r>
            <a:r>
              <a:rPr lang="en-US" altLang="zh-CN" dirty="0"/>
              <a:t>EulerOS</a:t>
            </a:r>
            <a:r>
              <a:rPr lang="zh-CN" altLang="en-US" dirty="0"/>
              <a:t>被正式推送开源社区，命名为</a:t>
            </a:r>
            <a:r>
              <a:rPr lang="en-US" altLang="zh-CN" dirty="0"/>
              <a:t>openEuler 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08" y="5446141"/>
            <a:ext cx="2994584" cy="75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openEuler</a:t>
            </a:r>
            <a:r>
              <a:rPr lang="zh-CN" altLang="en-US" dirty="0"/>
              <a:t>发展历程一览</a:t>
            </a:r>
          </a:p>
        </p:txBody>
      </p:sp>
      <p:sp>
        <p:nvSpPr>
          <p:cNvPr id="3" name="任意多边形 15"/>
          <p:cNvSpPr/>
          <p:nvPr/>
        </p:nvSpPr>
        <p:spPr bwMode="auto">
          <a:xfrm rot="287689">
            <a:off x="1839472" y="2091047"/>
            <a:ext cx="1635133" cy="123031"/>
          </a:xfrm>
          <a:custGeom>
            <a:avLst/>
            <a:gdLst>
              <a:gd name="connsiteX0" fmla="*/ 1635133 w 1635133"/>
              <a:gd name="connsiteY0" fmla="*/ 0 h 123031"/>
              <a:gd name="connsiteX1" fmla="*/ 1635133 w 1635133"/>
              <a:gd name="connsiteY1" fmla="*/ 85230 h 123031"/>
              <a:gd name="connsiteX2" fmla="*/ 1117441 w 1635133"/>
              <a:gd name="connsiteY2" fmla="*/ 89841 h 123031"/>
              <a:gd name="connsiteX3" fmla="*/ 76122 w 1635133"/>
              <a:gd name="connsiteY3" fmla="*/ 119331 h 123031"/>
              <a:gd name="connsiteX4" fmla="*/ 0 w 1635133"/>
              <a:gd name="connsiteY4" fmla="*/ 123031 h 123031"/>
              <a:gd name="connsiteX5" fmla="*/ 496831 w 1635133"/>
              <a:gd name="connsiteY5" fmla="*/ 69174 h 123031"/>
              <a:gd name="connsiteX6" fmla="*/ 1552376 w 1635133"/>
              <a:gd name="connsiteY6" fmla="*/ 2506 h 12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5133" h="123031">
                <a:moveTo>
                  <a:pt x="1635133" y="0"/>
                </a:moveTo>
                <a:lnTo>
                  <a:pt x="1635133" y="85230"/>
                </a:lnTo>
                <a:lnTo>
                  <a:pt x="1117441" y="89841"/>
                </a:lnTo>
                <a:cubicBezTo>
                  <a:pt x="743710" y="96689"/>
                  <a:pt x="393604" y="106696"/>
                  <a:pt x="76122" y="119331"/>
                </a:cubicBezTo>
                <a:lnTo>
                  <a:pt x="0" y="123031"/>
                </a:lnTo>
                <a:lnTo>
                  <a:pt x="496831" y="69174"/>
                </a:lnTo>
                <a:cubicBezTo>
                  <a:pt x="818651" y="40609"/>
                  <a:pt x="1173540" y="17987"/>
                  <a:pt x="1552376" y="2506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4" name="任意多边形 41"/>
          <p:cNvSpPr/>
          <p:nvPr/>
        </p:nvSpPr>
        <p:spPr bwMode="auto">
          <a:xfrm>
            <a:off x="5383975" y="2420888"/>
            <a:ext cx="1424049" cy="1378510"/>
          </a:xfrm>
          <a:custGeom>
            <a:avLst/>
            <a:gdLst>
              <a:gd name="connsiteX0" fmla="*/ 16177 w 1424049"/>
              <a:gd name="connsiteY0" fmla="*/ 0 h 1378510"/>
              <a:gd name="connsiteX1" fmla="*/ 158601 w 1424049"/>
              <a:gd name="connsiteY1" fmla="*/ 29727 h 1378510"/>
              <a:gd name="connsiteX2" fmla="*/ 1424049 w 1424049"/>
              <a:gd name="connsiteY2" fmla="*/ 847421 h 1378510"/>
              <a:gd name="connsiteX3" fmla="*/ 1043780 w 1424049"/>
              <a:gd name="connsiteY3" fmla="*/ 1338262 h 1378510"/>
              <a:gd name="connsiteX4" fmla="*/ 970658 w 1424049"/>
              <a:gd name="connsiteY4" fmla="*/ 1378510 h 1378510"/>
              <a:gd name="connsiteX5" fmla="*/ 883990 w 1424049"/>
              <a:gd name="connsiteY5" fmla="*/ 1236447 h 1378510"/>
              <a:gd name="connsiteX6" fmla="*/ 883990 w 1424049"/>
              <a:gd name="connsiteY6" fmla="*/ 1210210 h 1378510"/>
              <a:gd name="connsiteX7" fmla="*/ 994787 w 1424049"/>
              <a:gd name="connsiteY7" fmla="*/ 1136751 h 1378510"/>
              <a:gd name="connsiteX8" fmla="*/ 1202969 w 1424049"/>
              <a:gd name="connsiteY8" fmla="*/ 807413 h 1378510"/>
              <a:gd name="connsiteX9" fmla="*/ 34993 w 1424049"/>
              <a:gd name="connsiteY9" fmla="*/ 105819 h 1378510"/>
              <a:gd name="connsiteX10" fmla="*/ 0 w 1424049"/>
              <a:gd name="connsiteY10" fmla="*/ 99752 h 1378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4049" h="1378510">
                <a:moveTo>
                  <a:pt x="16177" y="0"/>
                </a:moveTo>
                <a:lnTo>
                  <a:pt x="158601" y="29727"/>
                </a:lnTo>
                <a:cubicBezTo>
                  <a:pt x="922082" y="206937"/>
                  <a:pt x="1424049" y="507039"/>
                  <a:pt x="1424049" y="847421"/>
                </a:cubicBezTo>
                <a:cubicBezTo>
                  <a:pt x="1424049" y="1026122"/>
                  <a:pt x="1285695" y="1193720"/>
                  <a:pt x="1043780" y="1338262"/>
                </a:cubicBezTo>
                <a:lnTo>
                  <a:pt x="970658" y="1378510"/>
                </a:lnTo>
                <a:lnTo>
                  <a:pt x="883990" y="1236447"/>
                </a:lnTo>
                <a:lnTo>
                  <a:pt x="883990" y="1210210"/>
                </a:lnTo>
                <a:lnTo>
                  <a:pt x="994787" y="1136751"/>
                </a:lnTo>
                <a:cubicBezTo>
                  <a:pt x="1128841" y="1035526"/>
                  <a:pt x="1202969" y="924234"/>
                  <a:pt x="1202969" y="807413"/>
                </a:cubicBezTo>
                <a:cubicBezTo>
                  <a:pt x="1202969" y="515360"/>
                  <a:pt x="739666" y="257868"/>
                  <a:pt x="34993" y="105819"/>
                </a:cubicBezTo>
                <a:lnTo>
                  <a:pt x="0" y="99752"/>
                </a:lnTo>
                <a:close/>
              </a:path>
            </a:pathLst>
          </a:custGeom>
          <a:solidFill>
            <a:srgbClr val="00B0F0">
              <a:alpha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5" name="任意多边形 22"/>
          <p:cNvSpPr/>
          <p:nvPr/>
        </p:nvSpPr>
        <p:spPr bwMode="auto">
          <a:xfrm rot="614305">
            <a:off x="3598427" y="2252394"/>
            <a:ext cx="1732092" cy="155187"/>
          </a:xfrm>
          <a:custGeom>
            <a:avLst/>
            <a:gdLst>
              <a:gd name="connsiteX0" fmla="*/ 0 w 1732092"/>
              <a:gd name="connsiteY0" fmla="*/ 65797 h 155187"/>
              <a:gd name="connsiteX1" fmla="*/ 275524 w 1732092"/>
              <a:gd name="connsiteY1" fmla="*/ 46184 h 155187"/>
              <a:gd name="connsiteX2" fmla="*/ 1294236 w 1732092"/>
              <a:gd name="connsiteY2" fmla="*/ 4904 h 155187"/>
              <a:gd name="connsiteX3" fmla="*/ 1732092 w 1732092"/>
              <a:gd name="connsiteY3" fmla="*/ 0 h 155187"/>
              <a:gd name="connsiteX4" fmla="*/ 1732092 w 1732092"/>
              <a:gd name="connsiteY4" fmla="*/ 94615 h 155187"/>
              <a:gd name="connsiteX5" fmla="*/ 1314413 w 1732092"/>
              <a:gd name="connsiteY5" fmla="*/ 98332 h 155187"/>
              <a:gd name="connsiteX6" fmla="*/ 520604 w 1732092"/>
              <a:gd name="connsiteY6" fmla="*/ 123518 h 155187"/>
              <a:gd name="connsiteX7" fmla="*/ 9647 w 1732092"/>
              <a:gd name="connsiteY7" fmla="*/ 155187 h 15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092" h="155187">
                <a:moveTo>
                  <a:pt x="0" y="65797"/>
                </a:moveTo>
                <a:lnTo>
                  <a:pt x="275524" y="46184"/>
                </a:lnTo>
                <a:cubicBezTo>
                  <a:pt x="590315" y="27191"/>
                  <a:pt x="932677" y="13121"/>
                  <a:pt x="1294236" y="4904"/>
                </a:cubicBezTo>
                <a:lnTo>
                  <a:pt x="1732092" y="0"/>
                </a:lnTo>
                <a:lnTo>
                  <a:pt x="1732092" y="94615"/>
                </a:lnTo>
                <a:lnTo>
                  <a:pt x="1314413" y="98332"/>
                </a:lnTo>
                <a:cubicBezTo>
                  <a:pt x="1038620" y="103287"/>
                  <a:pt x="772840" y="111821"/>
                  <a:pt x="520604" y="123518"/>
                </a:cubicBezTo>
                <a:lnTo>
                  <a:pt x="9647" y="155187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6" name="任意多边形 40"/>
          <p:cNvSpPr/>
          <p:nvPr/>
        </p:nvSpPr>
        <p:spPr bwMode="auto">
          <a:xfrm>
            <a:off x="5663952" y="3706230"/>
            <a:ext cx="4503997" cy="1671098"/>
          </a:xfrm>
          <a:custGeom>
            <a:avLst/>
            <a:gdLst>
              <a:gd name="connsiteX0" fmla="*/ 4503997 w 4503997"/>
              <a:gd name="connsiteY0" fmla="*/ 1220719 h 1671098"/>
              <a:gd name="connsiteX1" fmla="*/ 4466008 w 4503997"/>
              <a:gd name="connsiteY1" fmla="*/ 1258955 h 1671098"/>
              <a:gd name="connsiteX2" fmla="*/ 4434316 w 4503997"/>
              <a:gd name="connsiteY2" fmla="*/ 1251159 h 1671098"/>
              <a:gd name="connsiteX3" fmla="*/ 4497937 w 4503997"/>
              <a:gd name="connsiteY3" fmla="*/ 1223911 h 1671098"/>
              <a:gd name="connsiteX4" fmla="*/ 507026 w 4503997"/>
              <a:gd name="connsiteY4" fmla="*/ 0 h 1671098"/>
              <a:gd name="connsiteX5" fmla="*/ 605919 w 4503997"/>
              <a:gd name="connsiteY5" fmla="*/ 162103 h 1671098"/>
              <a:gd name="connsiteX6" fmla="*/ 574835 w 4503997"/>
              <a:gd name="connsiteY6" fmla="*/ 182259 h 1671098"/>
              <a:gd name="connsiteX7" fmla="*/ 288032 w 4503997"/>
              <a:gd name="connsiteY7" fmla="*/ 628462 h 1671098"/>
              <a:gd name="connsiteX8" fmla="*/ 984024 w 4503997"/>
              <a:gd name="connsiteY8" fmla="*/ 1290388 h 1671098"/>
              <a:gd name="connsiteX9" fmla="*/ 1146283 w 4503997"/>
              <a:gd name="connsiteY9" fmla="*/ 1348482 h 1671098"/>
              <a:gd name="connsiteX10" fmla="*/ 1066923 w 4503997"/>
              <a:gd name="connsiteY10" fmla="*/ 1671098 h 1671098"/>
              <a:gd name="connsiteX11" fmla="*/ 1047673 w 4503997"/>
              <a:gd name="connsiteY11" fmla="*/ 1665428 h 1671098"/>
              <a:gd name="connsiteX12" fmla="*/ 0 w 4503997"/>
              <a:gd name="connsiteY12" fmla="*/ 710065 h 1671098"/>
              <a:gd name="connsiteX13" fmla="*/ 421982 w 4503997"/>
              <a:gd name="connsiteY13" fmla="*/ 54456 h 167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03997" h="1671098">
                <a:moveTo>
                  <a:pt x="4503997" y="1220719"/>
                </a:moveTo>
                <a:lnTo>
                  <a:pt x="4466008" y="1258955"/>
                </a:lnTo>
                <a:lnTo>
                  <a:pt x="4434316" y="1251159"/>
                </a:lnTo>
                <a:lnTo>
                  <a:pt x="4497937" y="1223911"/>
                </a:lnTo>
                <a:close/>
                <a:moveTo>
                  <a:pt x="507026" y="0"/>
                </a:moveTo>
                <a:lnTo>
                  <a:pt x="605919" y="162103"/>
                </a:lnTo>
                <a:lnTo>
                  <a:pt x="574835" y="182259"/>
                </a:lnTo>
                <a:cubicBezTo>
                  <a:pt x="391928" y="314899"/>
                  <a:pt x="288032" y="466901"/>
                  <a:pt x="288032" y="628462"/>
                </a:cubicBezTo>
                <a:cubicBezTo>
                  <a:pt x="288032" y="886960"/>
                  <a:pt x="554005" y="1120986"/>
                  <a:pt x="984024" y="1290388"/>
                </a:cubicBezTo>
                <a:lnTo>
                  <a:pt x="1146283" y="1348482"/>
                </a:lnTo>
                <a:lnTo>
                  <a:pt x="1066923" y="1671098"/>
                </a:lnTo>
                <a:lnTo>
                  <a:pt x="1047673" y="1665428"/>
                </a:lnTo>
                <a:cubicBezTo>
                  <a:pt x="415582" y="1458382"/>
                  <a:pt x="0" y="1107755"/>
                  <a:pt x="0" y="710065"/>
                </a:cubicBezTo>
                <a:cubicBezTo>
                  <a:pt x="0" y="466481"/>
                  <a:pt x="155908" y="240551"/>
                  <a:pt x="421982" y="54456"/>
                </a:cubicBezTo>
                <a:close/>
              </a:path>
            </a:pathLst>
          </a:custGeom>
          <a:solidFill>
            <a:srgbClr val="00B0F0">
              <a:alpha val="8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7" name="任意多边形 52"/>
          <p:cNvSpPr/>
          <p:nvPr/>
        </p:nvSpPr>
        <p:spPr bwMode="auto">
          <a:xfrm>
            <a:off x="6810673" y="5075933"/>
            <a:ext cx="3014241" cy="873224"/>
          </a:xfrm>
          <a:custGeom>
            <a:avLst/>
            <a:gdLst>
              <a:gd name="connsiteX0" fmla="*/ 76932 w 3014241"/>
              <a:gd name="connsiteY0" fmla="*/ 0 h 873224"/>
              <a:gd name="connsiteX1" fmla="*/ 189842 w 3014241"/>
              <a:gd name="connsiteY1" fmla="*/ 43196 h 873224"/>
              <a:gd name="connsiteX2" fmla="*/ 2273749 w 3014241"/>
              <a:gd name="connsiteY2" fmla="*/ 367577 h 873224"/>
              <a:gd name="connsiteX3" fmla="*/ 2486079 w 3014241"/>
              <a:gd name="connsiteY3" fmla="*/ 371028 h 873224"/>
              <a:gd name="connsiteX4" fmla="*/ 2588475 w 3014241"/>
              <a:gd name="connsiteY4" fmla="*/ 226758 h 873224"/>
              <a:gd name="connsiteX5" fmla="*/ 3014241 w 3014241"/>
              <a:gd name="connsiteY5" fmla="*/ 661866 h 873224"/>
              <a:gd name="connsiteX6" fmla="*/ 2129644 w 3014241"/>
              <a:gd name="connsiteY6" fmla="*/ 873224 h 873224"/>
              <a:gd name="connsiteX7" fmla="*/ 2243406 w 3014241"/>
              <a:gd name="connsiteY7" fmla="*/ 712940 h 873224"/>
              <a:gd name="connsiteX8" fmla="*/ 2140898 w 3014241"/>
              <a:gd name="connsiteY8" fmla="*/ 708328 h 873224"/>
              <a:gd name="connsiteX9" fmla="*/ 202022 w 3014241"/>
              <a:gd name="connsiteY9" fmla="*/ 391493 h 873224"/>
              <a:gd name="connsiteX10" fmla="*/ 0 w 3014241"/>
              <a:gd name="connsiteY10" fmla="*/ 323099 h 87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14241" h="873224">
                <a:moveTo>
                  <a:pt x="76932" y="0"/>
                </a:moveTo>
                <a:lnTo>
                  <a:pt x="189842" y="43196"/>
                </a:lnTo>
                <a:cubicBezTo>
                  <a:pt x="699025" y="219704"/>
                  <a:pt x="1436930" y="340209"/>
                  <a:pt x="2273749" y="367577"/>
                </a:cubicBezTo>
                <a:lnTo>
                  <a:pt x="2486079" y="371028"/>
                </a:lnTo>
                <a:lnTo>
                  <a:pt x="2588475" y="226758"/>
                </a:lnTo>
                <a:lnTo>
                  <a:pt x="3014241" y="661866"/>
                </a:lnTo>
                <a:lnTo>
                  <a:pt x="2129644" y="873224"/>
                </a:lnTo>
                <a:lnTo>
                  <a:pt x="2243406" y="712940"/>
                </a:lnTo>
                <a:lnTo>
                  <a:pt x="2140898" y="708328"/>
                </a:lnTo>
                <a:cubicBezTo>
                  <a:pt x="1391133" y="664126"/>
                  <a:pt x="720815" y="551121"/>
                  <a:pt x="202022" y="391493"/>
                </a:cubicBezTo>
                <a:lnTo>
                  <a:pt x="0" y="323099"/>
                </a:lnTo>
                <a:close/>
              </a:path>
            </a:pathLst>
          </a:custGeom>
          <a:solidFill>
            <a:srgbClr val="00B0F0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8" name="任意多边形 76"/>
          <p:cNvSpPr/>
          <p:nvPr/>
        </p:nvSpPr>
        <p:spPr bwMode="auto">
          <a:xfrm>
            <a:off x="1518382" y="1295457"/>
            <a:ext cx="637618" cy="772308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>
              <a:alpha val="30000"/>
            </a:srgbClr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effectLst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2010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9" name="任意多边形 77"/>
          <p:cNvSpPr/>
          <p:nvPr/>
        </p:nvSpPr>
        <p:spPr bwMode="auto">
          <a:xfrm>
            <a:off x="4398069" y="1380254"/>
            <a:ext cx="637618" cy="772308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>
              <a:alpha val="40000"/>
            </a:srgbClr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effectLst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2013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0" name="任意多边形 78"/>
          <p:cNvSpPr/>
          <p:nvPr/>
        </p:nvSpPr>
        <p:spPr bwMode="auto">
          <a:xfrm>
            <a:off x="6746706" y="2432155"/>
            <a:ext cx="767251" cy="929325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>
              <a:alpha val="60000"/>
            </a:srgbClr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effectLst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2016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1" name="任意多边形 79"/>
          <p:cNvSpPr/>
          <p:nvPr/>
        </p:nvSpPr>
        <p:spPr bwMode="auto">
          <a:xfrm>
            <a:off x="4905552" y="3217366"/>
            <a:ext cx="982383" cy="1189901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>
              <a:alpha val="80000"/>
            </a:srgbClr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2018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2" name="任意多边形 80"/>
          <p:cNvSpPr/>
          <p:nvPr/>
        </p:nvSpPr>
        <p:spPr bwMode="auto">
          <a:xfrm>
            <a:off x="7817063" y="3935276"/>
            <a:ext cx="1001459" cy="1213006"/>
          </a:xfrm>
          <a:custGeom>
            <a:avLst/>
            <a:gdLst>
              <a:gd name="connsiteX0" fmla="*/ 581292 w 1162584"/>
              <a:gd name="connsiteY0" fmla="*/ 0 h 1408168"/>
              <a:gd name="connsiteX1" fmla="*/ 1162584 w 1162584"/>
              <a:gd name="connsiteY1" fmla="*/ 581292 h 1408168"/>
              <a:gd name="connsiteX2" fmla="*/ 992328 w 1162584"/>
              <a:gd name="connsiteY2" fmla="*/ 992328 h 1408168"/>
              <a:gd name="connsiteX3" fmla="*/ 991900 w 1162584"/>
              <a:gd name="connsiteY3" fmla="*/ 992681 h 1408168"/>
              <a:gd name="connsiteX4" fmla="*/ 996755 w 1162584"/>
              <a:gd name="connsiteY4" fmla="*/ 992692 h 1408168"/>
              <a:gd name="connsiteX5" fmla="*/ 581280 w 1162584"/>
              <a:gd name="connsiteY5" fmla="*/ 1408168 h 1408168"/>
              <a:gd name="connsiteX6" fmla="*/ 163890 w 1162584"/>
              <a:gd name="connsiteY6" fmla="*/ 990778 h 1408168"/>
              <a:gd name="connsiteX7" fmla="*/ 168987 w 1162584"/>
              <a:gd name="connsiteY7" fmla="*/ 990790 h 1408168"/>
              <a:gd name="connsiteX8" fmla="*/ 99275 w 1162584"/>
              <a:gd name="connsiteY8" fmla="*/ 906298 h 1408168"/>
              <a:gd name="connsiteX9" fmla="*/ 0 w 1162584"/>
              <a:gd name="connsiteY9" fmla="*/ 581292 h 1408168"/>
              <a:gd name="connsiteX10" fmla="*/ 581292 w 1162584"/>
              <a:gd name="connsiteY10" fmla="*/ 0 h 140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2584" h="1408168">
                <a:moveTo>
                  <a:pt x="581292" y="0"/>
                </a:moveTo>
                <a:cubicBezTo>
                  <a:pt x="902331" y="0"/>
                  <a:pt x="1162584" y="260253"/>
                  <a:pt x="1162584" y="581292"/>
                </a:cubicBezTo>
                <a:cubicBezTo>
                  <a:pt x="1162584" y="741812"/>
                  <a:pt x="1097521" y="887135"/>
                  <a:pt x="992328" y="992328"/>
                </a:cubicBezTo>
                <a:lnTo>
                  <a:pt x="991900" y="992681"/>
                </a:lnTo>
                <a:lnTo>
                  <a:pt x="996755" y="992692"/>
                </a:lnTo>
                <a:lnTo>
                  <a:pt x="581280" y="1408168"/>
                </a:lnTo>
                <a:lnTo>
                  <a:pt x="163890" y="990778"/>
                </a:lnTo>
                <a:lnTo>
                  <a:pt x="168987" y="990790"/>
                </a:lnTo>
                <a:lnTo>
                  <a:pt x="99275" y="906298"/>
                </a:lnTo>
                <a:cubicBezTo>
                  <a:pt x="36598" y="813523"/>
                  <a:pt x="0" y="701682"/>
                  <a:pt x="0" y="581292"/>
                </a:cubicBezTo>
                <a:cubicBezTo>
                  <a:pt x="0" y="260253"/>
                  <a:pt x="260253" y="0"/>
                  <a:pt x="581292" y="0"/>
                </a:cubicBezTo>
                <a:close/>
              </a:path>
            </a:pathLst>
          </a:custGeom>
          <a:solidFill>
            <a:srgbClr val="00B0F0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effectLst/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2019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effectLst/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</p:txBody>
      </p:sp>
      <p:sp>
        <p:nvSpPr>
          <p:cNvPr id="13" name="文本框 83"/>
          <p:cNvSpPr txBox="1"/>
          <p:nvPr/>
        </p:nvSpPr>
        <p:spPr bwMode="auto">
          <a:xfrm>
            <a:off x="1139323" y="2279649"/>
            <a:ext cx="1349028" cy="457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高性能计算项目立项。</a:t>
            </a:r>
          </a:p>
        </p:txBody>
      </p:sp>
      <p:sp>
        <p:nvSpPr>
          <p:cNvPr id="14" name="文本框 84"/>
          <p:cNvSpPr txBox="1"/>
          <p:nvPr/>
        </p:nvSpPr>
        <p:spPr bwMode="auto">
          <a:xfrm>
            <a:off x="5383975" y="1504743"/>
            <a:ext cx="2769041" cy="7349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2013-2016</a:t>
            </a:r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EulerOS 1.x </a:t>
            </a:r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开始在华为企业存储、无线控制器、</a:t>
            </a:r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Cloud Edge</a:t>
            </a:r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等产品上应用</a:t>
            </a:r>
          </a:p>
        </p:txBody>
      </p:sp>
      <p:sp>
        <p:nvSpPr>
          <p:cNvPr id="15" name="文本框 85"/>
          <p:cNvSpPr txBox="1"/>
          <p:nvPr/>
        </p:nvSpPr>
        <p:spPr bwMode="auto">
          <a:xfrm>
            <a:off x="2941336" y="2395985"/>
            <a:ext cx="2271096" cy="827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落地存储全系列产品、无线控制器、</a:t>
            </a:r>
            <a:r>
              <a:rPr lang="en-US" altLang="zh-CN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Cloud Edge</a:t>
            </a: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管理面</a:t>
            </a:r>
            <a:endParaRPr lang="en-US" altLang="zh-CN" sz="12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国内金融联合创新项目</a:t>
            </a:r>
          </a:p>
        </p:txBody>
      </p:sp>
      <p:sp>
        <p:nvSpPr>
          <p:cNvPr id="16" name="文本框 86"/>
          <p:cNvSpPr txBox="1"/>
          <p:nvPr/>
        </p:nvSpPr>
        <p:spPr bwMode="auto">
          <a:xfrm>
            <a:off x="3946000" y="5236306"/>
            <a:ext cx="2769041" cy="950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2016-2019</a:t>
            </a:r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：</a:t>
            </a:r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EulerOS 2.x </a:t>
            </a:r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开始在华为消费者云、公有云</a:t>
            </a:r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/</a:t>
            </a:r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私有云、</a:t>
            </a:r>
            <a:r>
              <a:rPr lang="en-US" altLang="zh-CN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NFV</a:t>
            </a:r>
            <a:r>
              <a:rPr lang="zh-CN" altLang="en-US" sz="14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、分布式存储、服务器、云核心网解决方案中应用。</a:t>
            </a:r>
          </a:p>
        </p:txBody>
      </p:sp>
      <p:sp>
        <p:nvSpPr>
          <p:cNvPr id="17" name="文本框 87"/>
          <p:cNvSpPr txBox="1"/>
          <p:nvPr/>
        </p:nvSpPr>
        <p:spPr bwMode="auto">
          <a:xfrm>
            <a:off x="2990567" y="4026778"/>
            <a:ext cx="2271096" cy="827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上线德电、法电、西班牙电信、华为云等；</a:t>
            </a:r>
            <a:endParaRPr lang="en-US" altLang="zh-CN" sz="12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ARM64</a:t>
            </a: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版本落地华为云数据中心。</a:t>
            </a:r>
          </a:p>
        </p:txBody>
      </p:sp>
      <p:sp>
        <p:nvSpPr>
          <p:cNvPr id="18" name="文本框 88"/>
          <p:cNvSpPr txBox="1"/>
          <p:nvPr/>
        </p:nvSpPr>
        <p:spPr bwMode="auto">
          <a:xfrm>
            <a:off x="7456985" y="2627500"/>
            <a:ext cx="2710964" cy="827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昆仑</a:t>
            </a: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32</a:t>
            </a: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路高端服务器，竞争力业界领</a:t>
            </a: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先；</a:t>
            </a:r>
            <a:endParaRPr lang="en-US" altLang="zh-CN" sz="12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业界首款</a:t>
            </a: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ARM</a:t>
            </a:r>
            <a:r>
              <a:rPr lang="zh-CN" altLang="en-US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芯片的企业级存储，成本下降</a:t>
            </a:r>
            <a:r>
              <a:rPr lang="en-US" altLang="zh-CN" sz="1200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25% </a:t>
            </a: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。</a:t>
            </a:r>
          </a:p>
        </p:txBody>
      </p:sp>
      <p:sp>
        <p:nvSpPr>
          <p:cNvPr id="19" name="文本框 89"/>
          <p:cNvSpPr txBox="1"/>
          <p:nvPr/>
        </p:nvSpPr>
        <p:spPr bwMode="auto">
          <a:xfrm>
            <a:off x="8825529" y="4202134"/>
            <a:ext cx="2271096" cy="457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openEuler</a:t>
            </a: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社区运营；</a:t>
            </a:r>
            <a:endParaRPr lang="en-US" altLang="zh-CN" sz="1200" dirty="0" smtClean="0">
              <a:latin typeface="Huawei Sans" panose="020C0503030203020204" pitchFamily="34" charset="0"/>
              <a:ea typeface="方正兰亭黑简体" panose="02000000000000000000" pitchFamily="2" charset="-122"/>
              <a:sym typeface="Huawei Sans" panose="020C050303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EulerOS</a:t>
            </a:r>
            <a:r>
              <a:rPr lang="zh-CN" altLang="en-US" sz="1200" dirty="0" smtClean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rPr>
              <a:t>开源。</a:t>
            </a:r>
          </a:p>
        </p:txBody>
      </p:sp>
    </p:spTree>
    <p:extLst>
      <p:ext uri="{BB962C8B-B14F-4D97-AF65-F5344CB8AC3E}">
        <p14:creationId xmlns:p14="http://schemas.microsoft.com/office/powerpoint/2010/main" val="40108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出现的背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景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openEuler</a:t>
            </a:r>
            <a:r>
              <a:rPr lang="zh-CN" altLang="en-US" b="1" dirty="0"/>
              <a:t>社区版本介绍</a:t>
            </a:r>
            <a:endParaRPr lang="en-US" altLang="zh-CN" b="1" dirty="0"/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平台框架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Kunpeng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处理器体系结构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ARM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架构的弱内存序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openEuler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相对通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Linux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操作系统的增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强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9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openEuler</a:t>
            </a:r>
            <a:r>
              <a:rPr lang="zh-CN" altLang="en-US" dirty="0" smtClean="0"/>
              <a:t>是什么？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openEuler </a:t>
            </a:r>
            <a:r>
              <a:rPr lang="zh-CN" altLang="en-US" dirty="0"/>
              <a:t>是一个开源、免费的</a:t>
            </a:r>
            <a:r>
              <a:rPr lang="en-US" altLang="zh-CN" dirty="0"/>
              <a:t>Linux</a:t>
            </a:r>
            <a:r>
              <a:rPr lang="zh-CN" altLang="en-US" dirty="0"/>
              <a:t>发行平台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r>
              <a:rPr lang="zh-CN" altLang="en-US" dirty="0"/>
              <a:t>支持</a:t>
            </a:r>
            <a:r>
              <a:rPr lang="en-US" altLang="zh-CN" dirty="0"/>
              <a:t>x86</a:t>
            </a:r>
            <a:r>
              <a:rPr lang="zh-CN" altLang="en-US" dirty="0"/>
              <a:t>、</a:t>
            </a:r>
            <a:r>
              <a:rPr lang="en-US" altLang="zh-CN" dirty="0"/>
              <a:t>ARM</a:t>
            </a:r>
            <a:r>
              <a:rPr lang="zh-CN" altLang="en-US" dirty="0"/>
              <a:t>、</a:t>
            </a:r>
            <a:r>
              <a:rPr lang="en-US" altLang="zh-CN" dirty="0"/>
              <a:t>RISC-V</a:t>
            </a:r>
            <a:r>
              <a:rPr lang="zh-CN" altLang="en-US" dirty="0"/>
              <a:t>等多种处理器架</a:t>
            </a:r>
            <a:r>
              <a:rPr lang="zh-CN" altLang="en-US" dirty="0" smtClean="0"/>
              <a:t>构；</a:t>
            </a:r>
            <a:endParaRPr lang="zh-CN" altLang="en-US" dirty="0"/>
          </a:p>
          <a:p>
            <a:r>
              <a:rPr lang="zh-CN" altLang="en-US" dirty="0"/>
              <a:t>所有开发者、企业、商业组织都可以使用</a:t>
            </a:r>
            <a:r>
              <a:rPr lang="en-US" altLang="zh-CN" dirty="0"/>
              <a:t>openEuler</a:t>
            </a:r>
            <a:r>
              <a:rPr lang="zh-CN" altLang="en-US" dirty="0"/>
              <a:t>社区版本，也可以基于社区版本发布自己二次开发的操作系统版本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https://openeuler.org/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https://gitee.com/openeuler/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9" y="3806317"/>
            <a:ext cx="2994584" cy="754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684" y="4898855"/>
            <a:ext cx="952500" cy="9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879" y="5088760"/>
            <a:ext cx="1857634" cy="5715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00513" y="5020607"/>
            <a:ext cx="34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|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327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openEuler</a:t>
            </a:r>
            <a:r>
              <a:rPr lang="zh-CN" altLang="en-US" smtClean="0"/>
              <a:t>和主流</a:t>
            </a:r>
            <a:r>
              <a:rPr lang="en-US" altLang="zh-CN" smtClean="0"/>
              <a:t>OS</a:t>
            </a:r>
            <a:r>
              <a:rPr lang="zh-CN" altLang="en-US" smtClean="0"/>
              <a:t>系的关系</a:t>
            </a:r>
            <a:endParaRPr lang="zh-CN" altLang="en-US" dirty="0"/>
          </a:p>
        </p:txBody>
      </p:sp>
      <p:sp>
        <p:nvSpPr>
          <p:cNvPr id="4" name="圆角矩形 83"/>
          <p:cNvSpPr/>
          <p:nvPr/>
        </p:nvSpPr>
        <p:spPr>
          <a:xfrm>
            <a:off x="8357543" y="1278050"/>
            <a:ext cx="3102620" cy="49060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kern="0" dirty="0">
                <a:solidFill>
                  <a:schemeClr val="tx1"/>
                </a:solidFill>
              </a:rPr>
              <a:t>openEuler</a:t>
            </a:r>
            <a:r>
              <a:rPr lang="zh-CN" altLang="en-US" sz="1600" kern="0" dirty="0">
                <a:solidFill>
                  <a:schemeClr val="tx1"/>
                </a:solidFill>
                <a:latin typeface="+mn-ea"/>
              </a:rPr>
              <a:t>与</a:t>
            </a:r>
            <a:r>
              <a:rPr lang="en-US" altLang="zh-CN" sz="1600" kern="0" dirty="0" err="1">
                <a:solidFill>
                  <a:schemeClr val="tx1"/>
                </a:solidFill>
              </a:rPr>
              <a:t>SuSE</a:t>
            </a:r>
            <a:r>
              <a:rPr lang="zh-CN" altLang="en-US" sz="1600" kern="0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sz="1600" kern="0" dirty="0" err="1">
                <a:solidFill>
                  <a:schemeClr val="tx1"/>
                </a:solidFill>
              </a:rPr>
              <a:t>Debian</a:t>
            </a:r>
            <a:r>
              <a:rPr lang="zh-CN" altLang="en-US" sz="1600" kern="0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sz="1600" kern="0" dirty="0" err="1">
                <a:solidFill>
                  <a:schemeClr val="tx1"/>
                </a:solidFill>
                <a:latin typeface="+mn-ea"/>
              </a:rPr>
              <a:t>RedHat</a:t>
            </a:r>
            <a:r>
              <a:rPr lang="zh-CN" altLang="en-US" sz="1600" kern="0" dirty="0">
                <a:solidFill>
                  <a:schemeClr val="tx1"/>
                </a:solidFill>
                <a:latin typeface="+mn-ea"/>
              </a:rPr>
              <a:t>的上游社区都是</a:t>
            </a:r>
            <a:r>
              <a:rPr lang="en-US" altLang="zh-CN" sz="1600" kern="0" dirty="0">
                <a:solidFill>
                  <a:schemeClr val="tx1"/>
                </a:solidFill>
                <a:latin typeface="+mn-ea"/>
              </a:rPr>
              <a:t>kernel</a:t>
            </a:r>
            <a:r>
              <a:rPr lang="zh-CN" altLang="en-US" sz="1600" kern="0" dirty="0">
                <a:solidFill>
                  <a:schemeClr val="tx1"/>
                </a:solidFill>
                <a:latin typeface="+mn-ea"/>
              </a:rPr>
              <a:t>社区</a:t>
            </a:r>
            <a:r>
              <a:rPr lang="en-US" altLang="zh-CN" sz="1600" kern="0" dirty="0">
                <a:solidFill>
                  <a:schemeClr val="tx1"/>
                </a:solidFill>
                <a:hlinkClick r:id="rId2"/>
              </a:rPr>
              <a:t>www.kernel.org</a:t>
            </a:r>
            <a:endParaRPr lang="en-US" altLang="zh-CN" sz="1600" kern="0" dirty="0">
              <a:solidFill>
                <a:schemeClr val="tx1"/>
              </a:solidFill>
            </a:endParaRP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kern="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openEuler</a:t>
            </a:r>
            <a:r>
              <a:rPr lang="zh-CN" altLang="en-US" sz="1600" kern="0" dirty="0">
                <a:solidFill>
                  <a:schemeClr val="tx1"/>
                </a:solidFill>
                <a:latin typeface="+mn-ea"/>
              </a:rPr>
              <a:t>社区发行</a:t>
            </a:r>
            <a:r>
              <a:rPr lang="en-US" altLang="zh-CN" sz="1600" kern="0" dirty="0">
                <a:solidFill>
                  <a:schemeClr val="tx1"/>
                </a:solidFill>
              </a:rPr>
              <a:t>LTS</a:t>
            </a:r>
            <a:r>
              <a:rPr lang="zh-CN" altLang="en-US" sz="1600" kern="0" dirty="0">
                <a:solidFill>
                  <a:schemeClr val="tx1"/>
                </a:solidFill>
                <a:latin typeface="+mn-ea"/>
              </a:rPr>
              <a:t>免费版本，使能</a:t>
            </a:r>
            <a:r>
              <a:rPr lang="en-US" altLang="zh-CN" sz="1600" kern="0" dirty="0">
                <a:solidFill>
                  <a:schemeClr val="tx1"/>
                </a:solidFill>
              </a:rPr>
              <a:t>OSV</a:t>
            </a:r>
            <a:r>
              <a:rPr lang="zh-CN" altLang="en-US" sz="1600" kern="0" dirty="0">
                <a:solidFill>
                  <a:schemeClr val="tx1"/>
                </a:solidFill>
                <a:latin typeface="+mn-ea"/>
              </a:rPr>
              <a:t>发展商业发行版，如麒麟软件、普华、中科软、万里开源</a:t>
            </a:r>
            <a:r>
              <a:rPr lang="zh-CN" altLang="en-US" sz="1600" kern="0" dirty="0" smtClean="0">
                <a:solidFill>
                  <a:schemeClr val="tx1"/>
                </a:solidFill>
                <a:latin typeface="+mn-ea"/>
              </a:rPr>
              <a:t>等</a:t>
            </a:r>
            <a:endParaRPr lang="en-US" altLang="zh-CN" sz="16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圆角矩形 84"/>
          <p:cNvSpPr/>
          <p:nvPr/>
        </p:nvSpPr>
        <p:spPr>
          <a:xfrm>
            <a:off x="731838" y="944563"/>
            <a:ext cx="1409700" cy="5379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</a:rPr>
              <a:t>Linux </a:t>
            </a:r>
            <a:r>
              <a:rPr lang="en-US" altLang="zh-CN" dirty="0" smtClean="0">
                <a:solidFill>
                  <a:prstClr val="black"/>
                </a:solidFill>
              </a:rPr>
              <a:t>Kernel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6" name="圆角矩形 85"/>
          <p:cNvSpPr/>
          <p:nvPr/>
        </p:nvSpPr>
        <p:spPr>
          <a:xfrm>
            <a:off x="2459038" y="1698453"/>
            <a:ext cx="1358900" cy="778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</a:rPr>
              <a:t>红帽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圆角矩形 86"/>
          <p:cNvSpPr/>
          <p:nvPr/>
        </p:nvSpPr>
        <p:spPr>
          <a:xfrm>
            <a:off x="2459038" y="2950828"/>
            <a:ext cx="1358900" cy="778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prstClr val="black"/>
                </a:solidFill>
              </a:rPr>
              <a:t>Debian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8" name="圆角矩形 87"/>
          <p:cNvSpPr/>
          <p:nvPr/>
        </p:nvSpPr>
        <p:spPr>
          <a:xfrm>
            <a:off x="2459038" y="4136690"/>
            <a:ext cx="1358900" cy="77803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prstClr val="black"/>
                </a:solidFill>
              </a:rPr>
              <a:t>SuSE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9" name="圆角矩形 88"/>
          <p:cNvSpPr/>
          <p:nvPr/>
        </p:nvSpPr>
        <p:spPr>
          <a:xfrm>
            <a:off x="2459038" y="5225715"/>
            <a:ext cx="1358900" cy="778038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black"/>
                </a:solidFill>
              </a:rPr>
              <a:t>openEuler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0" name="圆角矩形 89"/>
          <p:cNvSpPr/>
          <p:nvPr/>
        </p:nvSpPr>
        <p:spPr>
          <a:xfrm>
            <a:off x="4471988" y="1704606"/>
            <a:ext cx="1549400" cy="26875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black"/>
                </a:solidFill>
              </a:rPr>
              <a:t>fedora</a:t>
            </a:r>
          </a:p>
        </p:txBody>
      </p:sp>
      <p:sp>
        <p:nvSpPr>
          <p:cNvPr id="11" name="圆角矩形 90"/>
          <p:cNvSpPr/>
          <p:nvPr/>
        </p:nvSpPr>
        <p:spPr>
          <a:xfrm>
            <a:off x="4470421" y="3249053"/>
            <a:ext cx="1549400" cy="29619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prstClr val="black"/>
                </a:solidFill>
              </a:rPr>
              <a:t>ubuntu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2" name="圆角矩形 91"/>
          <p:cNvSpPr/>
          <p:nvPr/>
        </p:nvSpPr>
        <p:spPr>
          <a:xfrm>
            <a:off x="4471988" y="4136690"/>
            <a:ext cx="1549400" cy="2871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black"/>
                </a:solidFill>
              </a:rPr>
              <a:t>SLES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3" name="圆角矩形 92"/>
          <p:cNvSpPr/>
          <p:nvPr/>
        </p:nvSpPr>
        <p:spPr>
          <a:xfrm>
            <a:off x="4451373" y="5525956"/>
            <a:ext cx="1549400" cy="273050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black"/>
                </a:solidFill>
              </a:rPr>
              <a:t>openEuler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4" name="圆角矩形 93"/>
          <p:cNvSpPr/>
          <p:nvPr/>
        </p:nvSpPr>
        <p:spPr>
          <a:xfrm>
            <a:off x="4471988" y="2207736"/>
            <a:ext cx="1549400" cy="26875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black"/>
                </a:solidFill>
              </a:rPr>
              <a:t>RHEL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5" name="圆角矩形 94"/>
          <p:cNvSpPr/>
          <p:nvPr/>
        </p:nvSpPr>
        <p:spPr>
          <a:xfrm>
            <a:off x="4471988" y="4633731"/>
            <a:ext cx="1549400" cy="2871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prstClr val="black"/>
                </a:solidFill>
              </a:rPr>
              <a:t>OpenSuSE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6" name="圆角矩形 95"/>
          <p:cNvSpPr/>
          <p:nvPr/>
        </p:nvSpPr>
        <p:spPr>
          <a:xfrm>
            <a:off x="6589479" y="2207735"/>
            <a:ext cx="1549400" cy="26875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black"/>
                </a:solidFill>
              </a:rPr>
              <a:t>CentOS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7" name="圆角矩形 96"/>
          <p:cNvSpPr/>
          <p:nvPr/>
        </p:nvSpPr>
        <p:spPr>
          <a:xfrm>
            <a:off x="6654822" y="5170809"/>
            <a:ext cx="1549400" cy="273050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</a:rPr>
              <a:t>麒麟</a:t>
            </a:r>
            <a:r>
              <a:rPr lang="en-US" altLang="zh-CN" dirty="0" smtClean="0">
                <a:solidFill>
                  <a:prstClr val="black"/>
                </a:solidFill>
              </a:rPr>
              <a:t>V10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18" name="圆角矩形 97"/>
          <p:cNvSpPr/>
          <p:nvPr/>
        </p:nvSpPr>
        <p:spPr>
          <a:xfrm>
            <a:off x="6654822" y="5559828"/>
            <a:ext cx="1549400" cy="273050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prstClr val="black"/>
                </a:solidFill>
              </a:rPr>
              <a:t>iSoft</a:t>
            </a:r>
            <a:r>
              <a:rPr lang="en-US" altLang="zh-CN" dirty="0">
                <a:solidFill>
                  <a:prstClr val="black"/>
                </a:solidFill>
              </a:rPr>
              <a:t> V5.1</a:t>
            </a:r>
          </a:p>
        </p:txBody>
      </p:sp>
      <p:cxnSp>
        <p:nvCxnSpPr>
          <p:cNvPr id="19" name="肘形连接符 98"/>
          <p:cNvCxnSpPr>
            <a:stCxn id="5" idx="2"/>
            <a:endCxn id="6" idx="1"/>
          </p:cNvCxnSpPr>
          <p:nvPr/>
        </p:nvCxnSpPr>
        <p:spPr>
          <a:xfrm rot="16200000" flipH="1">
            <a:off x="1645403" y="1273837"/>
            <a:ext cx="604920" cy="10223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99"/>
          <p:cNvCxnSpPr/>
          <p:nvPr/>
        </p:nvCxnSpPr>
        <p:spPr>
          <a:xfrm rot="16200000" flipH="1">
            <a:off x="1230252" y="2195360"/>
            <a:ext cx="1441570" cy="1028701"/>
          </a:xfrm>
          <a:prstGeom prst="bentConnector3">
            <a:avLst>
              <a:gd name="adj1" fmla="val 1002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100"/>
          <p:cNvCxnSpPr/>
          <p:nvPr/>
        </p:nvCxnSpPr>
        <p:spPr>
          <a:xfrm rot="16200000" flipH="1">
            <a:off x="1230251" y="3311353"/>
            <a:ext cx="1441570" cy="1028701"/>
          </a:xfrm>
          <a:prstGeom prst="bentConnector3">
            <a:avLst>
              <a:gd name="adj1" fmla="val 1002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101"/>
          <p:cNvCxnSpPr/>
          <p:nvPr/>
        </p:nvCxnSpPr>
        <p:spPr>
          <a:xfrm rot="16200000" flipH="1">
            <a:off x="1230250" y="4355714"/>
            <a:ext cx="1441570" cy="1028701"/>
          </a:xfrm>
          <a:prstGeom prst="bentConnector3">
            <a:avLst>
              <a:gd name="adj1" fmla="val 1002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102"/>
          <p:cNvCxnSpPr>
            <a:stCxn id="6" idx="3"/>
          </p:cNvCxnSpPr>
          <p:nvPr/>
        </p:nvCxnSpPr>
        <p:spPr>
          <a:xfrm>
            <a:off x="3817938" y="2087472"/>
            <a:ext cx="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103"/>
          <p:cNvCxnSpPr>
            <a:endCxn id="10" idx="1"/>
          </p:cNvCxnSpPr>
          <p:nvPr/>
        </p:nvCxnSpPr>
        <p:spPr>
          <a:xfrm flipV="1">
            <a:off x="4033838" y="1838984"/>
            <a:ext cx="438150" cy="248488"/>
          </a:xfrm>
          <a:prstGeom prst="bentConnector3">
            <a:avLst>
              <a:gd name="adj1" fmla="val 94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104"/>
          <p:cNvCxnSpPr/>
          <p:nvPr/>
        </p:nvCxnSpPr>
        <p:spPr>
          <a:xfrm>
            <a:off x="3925888" y="2087472"/>
            <a:ext cx="546100" cy="284331"/>
          </a:xfrm>
          <a:prstGeom prst="bentConnector3">
            <a:avLst>
              <a:gd name="adj1" fmla="val 27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05"/>
          <p:cNvCxnSpPr/>
          <p:nvPr/>
        </p:nvCxnSpPr>
        <p:spPr>
          <a:xfrm>
            <a:off x="3824288" y="4546489"/>
            <a:ext cx="21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106"/>
          <p:cNvCxnSpPr/>
          <p:nvPr/>
        </p:nvCxnSpPr>
        <p:spPr>
          <a:xfrm flipV="1">
            <a:off x="4040188" y="4298001"/>
            <a:ext cx="438150" cy="248488"/>
          </a:xfrm>
          <a:prstGeom prst="bentConnector3">
            <a:avLst>
              <a:gd name="adj1" fmla="val 94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107"/>
          <p:cNvCxnSpPr/>
          <p:nvPr/>
        </p:nvCxnSpPr>
        <p:spPr>
          <a:xfrm>
            <a:off x="3932238" y="4546489"/>
            <a:ext cx="546100" cy="284331"/>
          </a:xfrm>
          <a:prstGeom prst="bentConnector3">
            <a:avLst>
              <a:gd name="adj1" fmla="val 27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109"/>
          <p:cNvCxnSpPr/>
          <p:nvPr/>
        </p:nvCxnSpPr>
        <p:spPr>
          <a:xfrm>
            <a:off x="3811588" y="5617157"/>
            <a:ext cx="660400" cy="90649"/>
          </a:xfrm>
          <a:prstGeom prst="bentConnector3">
            <a:avLst>
              <a:gd name="adj1" fmla="val 9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110"/>
          <p:cNvSpPr/>
          <p:nvPr/>
        </p:nvSpPr>
        <p:spPr>
          <a:xfrm>
            <a:off x="6675437" y="5948847"/>
            <a:ext cx="1549400" cy="273050"/>
          </a:xfrm>
          <a:prstGeom prst="roundRect">
            <a:avLst/>
          </a:prstGeom>
          <a:solidFill>
            <a:srgbClr val="FFC000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dirty="0" err="1">
                <a:solidFill>
                  <a:srgbClr val="1D1D1A"/>
                </a:solidFill>
                <a:ea typeface="微软雅黑" panose="020B0503020204020204" pitchFamily="34" charset="-122"/>
              </a:rPr>
              <a:t>EulixOS</a:t>
            </a:r>
            <a:r>
              <a:rPr lang="en-US" altLang="zh-CN" dirty="0">
                <a:solidFill>
                  <a:srgbClr val="1D1D1A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1D1D1A"/>
                </a:solidFill>
                <a:ea typeface="微软雅黑" panose="020B0503020204020204" pitchFamily="34" charset="-122"/>
              </a:rPr>
              <a:t>1.0</a:t>
            </a:r>
            <a:endParaRPr lang="en-US" altLang="zh-CN" dirty="0">
              <a:solidFill>
                <a:srgbClr val="1D1D1A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111"/>
          <p:cNvCxnSpPr>
            <a:stCxn id="14" idx="3"/>
            <a:endCxn id="16" idx="1"/>
          </p:cNvCxnSpPr>
          <p:nvPr/>
        </p:nvCxnSpPr>
        <p:spPr>
          <a:xfrm flipV="1">
            <a:off x="6021388" y="2342113"/>
            <a:ext cx="5680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112"/>
          <p:cNvCxnSpPr/>
          <p:nvPr/>
        </p:nvCxnSpPr>
        <p:spPr>
          <a:xfrm>
            <a:off x="6021388" y="5707806"/>
            <a:ext cx="326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113"/>
          <p:cNvCxnSpPr/>
          <p:nvPr/>
        </p:nvCxnSpPr>
        <p:spPr>
          <a:xfrm>
            <a:off x="6348179" y="5317790"/>
            <a:ext cx="327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114"/>
          <p:cNvCxnSpPr/>
          <p:nvPr/>
        </p:nvCxnSpPr>
        <p:spPr>
          <a:xfrm>
            <a:off x="6348179" y="5707806"/>
            <a:ext cx="327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115"/>
          <p:cNvCxnSpPr/>
          <p:nvPr/>
        </p:nvCxnSpPr>
        <p:spPr>
          <a:xfrm>
            <a:off x="6348179" y="6114206"/>
            <a:ext cx="327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116"/>
          <p:cNvCxnSpPr/>
          <p:nvPr/>
        </p:nvCxnSpPr>
        <p:spPr>
          <a:xfrm>
            <a:off x="6348179" y="5305253"/>
            <a:ext cx="0" cy="808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117"/>
          <p:cNvSpPr txBox="1"/>
          <p:nvPr/>
        </p:nvSpPr>
        <p:spPr>
          <a:xfrm>
            <a:off x="5939115" y="2034878"/>
            <a:ext cx="7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kern="0" noProof="0" dirty="0" smtClean="0">
                <a:solidFill>
                  <a:srgbClr val="000000"/>
                </a:solidFill>
              </a:rPr>
              <a:t>免费版</a:t>
            </a:r>
          </a:p>
        </p:txBody>
      </p:sp>
      <p:sp>
        <p:nvSpPr>
          <p:cNvPr id="38" name="文本框 118"/>
          <p:cNvSpPr txBox="1"/>
          <p:nvPr/>
        </p:nvSpPr>
        <p:spPr>
          <a:xfrm>
            <a:off x="3871913" y="1577795"/>
            <a:ext cx="7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kern="0" noProof="0" dirty="0" smtClean="0">
                <a:solidFill>
                  <a:srgbClr val="000000"/>
                </a:solidFill>
              </a:rPr>
              <a:t>社区版</a:t>
            </a:r>
          </a:p>
        </p:txBody>
      </p:sp>
      <p:sp>
        <p:nvSpPr>
          <p:cNvPr id="39" name="文本框 119"/>
          <p:cNvSpPr txBox="1"/>
          <p:nvPr/>
        </p:nvSpPr>
        <p:spPr>
          <a:xfrm>
            <a:off x="3897079" y="2104919"/>
            <a:ext cx="7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kern="0" noProof="0" dirty="0" smtClean="0">
                <a:solidFill>
                  <a:srgbClr val="000000"/>
                </a:solidFill>
              </a:rPr>
              <a:t>商用版</a:t>
            </a:r>
          </a:p>
        </p:txBody>
      </p:sp>
      <p:sp>
        <p:nvSpPr>
          <p:cNvPr id="40" name="文本框 120"/>
          <p:cNvSpPr txBox="1"/>
          <p:nvPr/>
        </p:nvSpPr>
        <p:spPr>
          <a:xfrm>
            <a:off x="3997906" y="4599239"/>
            <a:ext cx="7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kern="0" noProof="0" dirty="0" smtClean="0">
                <a:solidFill>
                  <a:srgbClr val="000000"/>
                </a:solidFill>
              </a:rPr>
              <a:t>免费版</a:t>
            </a:r>
          </a:p>
        </p:txBody>
      </p:sp>
      <p:sp>
        <p:nvSpPr>
          <p:cNvPr id="41" name="文本框 121"/>
          <p:cNvSpPr txBox="1"/>
          <p:nvPr/>
        </p:nvSpPr>
        <p:spPr>
          <a:xfrm>
            <a:off x="3976691" y="4080584"/>
            <a:ext cx="7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kern="0" noProof="0" dirty="0" smtClean="0">
                <a:solidFill>
                  <a:srgbClr val="000000"/>
                </a:solidFill>
              </a:rPr>
              <a:t>商用版</a:t>
            </a:r>
          </a:p>
        </p:txBody>
      </p:sp>
      <p:sp>
        <p:nvSpPr>
          <p:cNvPr id="42" name="文本框 122"/>
          <p:cNvSpPr txBox="1"/>
          <p:nvPr/>
        </p:nvSpPr>
        <p:spPr>
          <a:xfrm>
            <a:off x="5980158" y="5494308"/>
            <a:ext cx="7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kern="0" noProof="0" dirty="0" smtClean="0">
                <a:solidFill>
                  <a:srgbClr val="000000"/>
                </a:solidFill>
              </a:rPr>
              <a:t>商用版</a:t>
            </a:r>
          </a:p>
        </p:txBody>
      </p:sp>
      <p:sp>
        <p:nvSpPr>
          <p:cNvPr id="43" name="文本框 123"/>
          <p:cNvSpPr txBox="1"/>
          <p:nvPr/>
        </p:nvSpPr>
        <p:spPr>
          <a:xfrm>
            <a:off x="3852897" y="5480909"/>
            <a:ext cx="70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kern="0" dirty="0">
                <a:solidFill>
                  <a:srgbClr val="000000"/>
                </a:solidFill>
              </a:rPr>
              <a:t>社区</a:t>
            </a:r>
            <a:r>
              <a:rPr lang="zh-CN" altLang="en-US" sz="1200" kern="0" noProof="0" dirty="0" smtClean="0">
                <a:solidFill>
                  <a:srgbClr val="000000"/>
                </a:solidFill>
              </a:rPr>
              <a:t>免费版</a:t>
            </a:r>
          </a:p>
        </p:txBody>
      </p:sp>
      <p:cxnSp>
        <p:nvCxnSpPr>
          <p:cNvPr id="44" name="直接箭头连接符 124"/>
          <p:cNvCxnSpPr/>
          <p:nvPr/>
        </p:nvCxnSpPr>
        <p:spPr>
          <a:xfrm flipV="1">
            <a:off x="3883282" y="3397151"/>
            <a:ext cx="5680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453311"/>
      </p:ext>
    </p:extLst>
  </p:cSld>
  <p:clrMapOvr>
    <a:masterClrMapping/>
  </p:clrMapOvr>
</p:sld>
</file>

<file path=ppt/theme/theme1.xml><?xml version="1.0" encoding="utf-8"?>
<a:theme xmlns:a="http://schemas.openxmlformats.org/drawingml/2006/main" name="1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功能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1AA013AF-7C2E-4A39-9796-86760F640C1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226774B8D87F4D92D9D1F6859ED44E" ma:contentTypeVersion="0" ma:contentTypeDescription="Create a new document." ma:contentTypeScope="" ma:versionID="2405c1ce63a3409bcef189279c704b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0B7D1-9D1B-4D75-900E-434169096B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A4E927-2E19-40DA-AC21-D3EBC4321306}">
  <ds:schemaRefs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3BB0E4A-51FC-4B4D-8B7E-209EA6035D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</TotalTime>
  <Words>4510</Words>
  <Application>Microsoft Office PowerPoint</Application>
  <PresentationFormat>Widescreen</PresentationFormat>
  <Paragraphs>501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8" baseType="lpstr">
      <vt:lpstr>Cambria</vt:lpstr>
      <vt:lpstr>Microsoft YaHei</vt:lpstr>
      <vt:lpstr>Arial</vt:lpstr>
      <vt:lpstr>Calibri</vt:lpstr>
      <vt:lpstr>Microsoft YaHei</vt:lpstr>
      <vt:lpstr>Times New Roman</vt:lpstr>
      <vt:lpstr>方正兰亭黑简体</vt:lpstr>
      <vt:lpstr>Wingdings</vt:lpstr>
      <vt:lpstr>SimSun</vt:lpstr>
      <vt:lpstr>Huawei Sans</vt:lpstr>
      <vt:lpstr>FZLanTingHeiS-R-GB</vt:lpstr>
      <vt:lpstr>Arial Unicode MS</vt:lpstr>
      <vt:lpstr>1_标题页模板</vt:lpstr>
      <vt:lpstr>2_功能页模板</vt:lpstr>
      <vt:lpstr>3_内容页模板</vt:lpstr>
      <vt:lpstr>4_感谢页模板</vt:lpstr>
      <vt:lpstr>openEuler操作系统介绍</vt:lpstr>
      <vt:lpstr>PowerPoint Presentation</vt:lpstr>
      <vt:lpstr>PowerPoint Presentation</vt:lpstr>
      <vt:lpstr>PowerPoint Presentation</vt:lpstr>
      <vt:lpstr>openEuler出现的背景</vt:lpstr>
      <vt:lpstr>openEuler发展历程一览</vt:lpstr>
      <vt:lpstr>PowerPoint Presentation</vt:lpstr>
      <vt:lpstr>openEuler是什么？</vt:lpstr>
      <vt:lpstr>openEuler和主流OS系的关系</vt:lpstr>
      <vt:lpstr>openEuler社区版本生命周期介绍</vt:lpstr>
      <vt:lpstr>openEuler发行版介绍</vt:lpstr>
      <vt:lpstr>参与openEuler社区</vt:lpstr>
      <vt:lpstr>PowerPoint Presentation</vt:lpstr>
      <vt:lpstr>openEuler平台框架</vt:lpstr>
      <vt:lpstr>PowerPoint Presentation</vt:lpstr>
      <vt:lpstr>鲲鹏处理器简介</vt:lpstr>
      <vt:lpstr>处理器概念</vt:lpstr>
      <vt:lpstr>鲲鹏920芯片架构全景图</vt:lpstr>
      <vt:lpstr>鲲鹏920的系统架构图</vt:lpstr>
      <vt:lpstr>鲲鹏920的计算子系统</vt:lpstr>
      <vt:lpstr>鲲鹏处理器的存储子系统</vt:lpstr>
      <vt:lpstr>鲲鹏920的中断子系统</vt:lpstr>
      <vt:lpstr>鲲鹏处理器的虚拟化技术</vt:lpstr>
      <vt:lpstr>PowerPoint Presentation</vt:lpstr>
      <vt:lpstr>指令的乱序执行</vt:lpstr>
      <vt:lpstr>SMP结构下的指令乱序执行</vt:lpstr>
      <vt:lpstr>内存屏障</vt:lpstr>
      <vt:lpstr>鲲鹏处理器提供的屏障指令</vt:lpstr>
      <vt:lpstr>openEuler对内存屏障指令的封装</vt:lpstr>
      <vt:lpstr>内存顺序模型</vt:lpstr>
      <vt:lpstr>内存顺序模型的一个例子</vt:lpstr>
      <vt:lpstr>程序移植问题</vt:lpstr>
      <vt:lpstr>openEuler内存屏障实例 – kfifo队列 (1)</vt:lpstr>
      <vt:lpstr>openEuler内存屏障实例 – kfifo队列 (2)</vt:lpstr>
      <vt:lpstr>openEuler内存屏障实例 – kfifo队列 (3)</vt:lpstr>
      <vt:lpstr>openEuler内存屏障实例 – kfifo队列 (4)</vt:lpstr>
      <vt:lpstr>PowerPoint Presentation</vt:lpstr>
      <vt:lpstr>openEuler的增强</vt:lpstr>
      <vt:lpstr>PowerPoint Presentation</vt:lpstr>
      <vt:lpstr>PowerPoint Presentation</vt:lpstr>
      <vt:lpstr>PowerPoint Presentation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zhaoxiaohu (A)</cp:lastModifiedBy>
  <cp:revision>273</cp:revision>
  <cp:lastPrinted>2020-07-31T09:33:18Z</cp:lastPrinted>
  <dcterms:created xsi:type="dcterms:W3CDTF">2018-11-29T10:16:29Z</dcterms:created>
  <dcterms:modified xsi:type="dcterms:W3CDTF">2020-11-29T14:25:35Z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(3)goN8o6f2RvUxq/uAvIM0bX2rE/UwG2eLUSCeTis0IJRwvh3SWy3jFOMB9rMppDuwC0QN3+kB
hkaeip629m6tJNfzdHF1EWKpC+/m8JE2Gkt56tsnTI9UFIOkqbbdteoqdbrrW02L/B+miZzh
y8bTilnAK/Flps9X+PzEZEdqrIqTayxKgmcvK0TUzRxmHbxrZQoXAQRnI1fXok5Rr9TVF4FW
9UVRmmz3BYIAwYpRrU</vt:lpwstr>
  </property>
  <property fmtid="{D5CDD505-2E9C-101B-9397-08002B2CF9AE}" pid="3" name="_2015_ms_pID_7253431">
    <vt:lpwstr>P8mCkRRouPWQHwojkn2PbBt7gV0eS2bQ/JGR/RaOPNqi4SWkwQApnh
F/fove5tD2tKLSEtcfIcjTiDoBUfBZ3Rn9E/tSczxTKzmynOyOXQrQ3NYrSiUC7Dy5MYTfI/
BpafI+fP9asPsx1RQVPhhPT4K5mrUbFN8J8eEK1oGV9ZMoKLTaFq1iZzIKhX9oD/SogSCX2i
FT1p/B1vWmbxETVfs+oEx7b7+7SJAnxaWRhg</vt:lpwstr>
  </property>
  <property fmtid="{D5CDD505-2E9C-101B-9397-08002B2CF9AE}" pid="4" name="_2015_ms_pID_7253432">
    <vt:lpwstr>Lg==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1575248629</vt:lpwstr>
  </property>
  <property fmtid="{D5CDD505-2E9C-101B-9397-08002B2CF9AE}" pid="9" name="ContentTypeId">
    <vt:lpwstr>0x010100CC226774B8D87F4D92D9D1F6859ED44E</vt:lpwstr>
  </property>
</Properties>
</file>